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308" r:id="rId3"/>
    <p:sldId id="309" r:id="rId4"/>
    <p:sldId id="258" r:id="rId5"/>
    <p:sldId id="304" r:id="rId6"/>
    <p:sldId id="305" r:id="rId7"/>
    <p:sldId id="260" r:id="rId8"/>
    <p:sldId id="327" r:id="rId9"/>
    <p:sldId id="266" r:id="rId10"/>
    <p:sldId id="310" r:id="rId11"/>
    <p:sldId id="267" r:id="rId12"/>
    <p:sldId id="271" r:id="rId13"/>
    <p:sldId id="311" r:id="rId14"/>
    <p:sldId id="268" r:id="rId15"/>
    <p:sldId id="326" r:id="rId16"/>
    <p:sldId id="269" r:id="rId17"/>
    <p:sldId id="284" r:id="rId18"/>
    <p:sldId id="285" r:id="rId19"/>
    <p:sldId id="315" r:id="rId20"/>
    <p:sldId id="316" r:id="rId21"/>
    <p:sldId id="312" r:id="rId22"/>
    <p:sldId id="272" r:id="rId23"/>
    <p:sldId id="281" r:id="rId24"/>
    <p:sldId id="282" r:id="rId25"/>
    <p:sldId id="283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322" r:id="rId34"/>
    <p:sldId id="323" r:id="rId35"/>
    <p:sldId id="324" r:id="rId36"/>
    <p:sldId id="289" r:id="rId37"/>
    <p:sldId id="313" r:id="rId38"/>
    <p:sldId id="321" r:id="rId39"/>
    <p:sldId id="320" r:id="rId40"/>
    <p:sldId id="301" r:id="rId41"/>
    <p:sldId id="298" r:id="rId42"/>
    <p:sldId id="302" r:id="rId43"/>
    <p:sldId id="303" r:id="rId44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24" charset="0"/>
        <a:ea typeface="ＭＳ Ｐゴシック" pitchFamily="24" charset="-128"/>
        <a:cs typeface="ＭＳ Ｐゴシック" pitchFamily="2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61952D"/>
    <a:srgbClr val="608C27"/>
    <a:srgbClr val="5E8727"/>
    <a:srgbClr val="80C53A"/>
    <a:srgbClr val="7DB536"/>
    <a:srgbClr val="1919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OA</c:v>
                </c:pt>
              </c:strCache>
            </c:strRef>
          </c:tx>
          <c:spPr>
            <a:ln w="63500">
              <a:solidFill>
                <a:srgbClr val="7DB536"/>
              </a:solidFill>
            </a:ln>
          </c:spPr>
          <c:marker>
            <c:spPr>
              <a:solidFill>
                <a:srgbClr val="7DB536"/>
              </a:solidFill>
              <a:ln>
                <a:solidFill>
                  <a:srgbClr val="7DB536"/>
                </a:solidFill>
              </a:ln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0.34000000000000008</c:v>
                </c:pt>
                <c:pt idx="1">
                  <c:v>1.48</c:v>
                </c:pt>
                <c:pt idx="2">
                  <c:v>3.19</c:v>
                </c:pt>
                <c:pt idx="3">
                  <c:v>5.09</c:v>
                </c:pt>
                <c:pt idx="4">
                  <c:v>7.38</c:v>
                </c:pt>
                <c:pt idx="5">
                  <c:v>9.93</c:v>
                </c:pt>
                <c:pt idx="6">
                  <c:v>12.7</c:v>
                </c:pt>
                <c:pt idx="7">
                  <c:v>15.209999999999999</c:v>
                </c:pt>
                <c:pt idx="8">
                  <c:v>17.62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Non-OA</c:v>
                </c:pt>
              </c:strCache>
            </c:strRef>
          </c:tx>
          <c:spPr>
            <a:ln w="63500">
              <a:solidFill>
                <a:srgbClr val="FF8000"/>
              </a:solidFill>
            </a:ln>
          </c:spPr>
          <c:marker>
            <c:spPr>
              <a:solidFill>
                <a:srgbClr val="FF8000"/>
              </a:solidFill>
              <a:ln>
                <a:solidFill>
                  <a:srgbClr val="FF8000"/>
                </a:solidFill>
              </a:ln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0.14000000000000001</c:v>
                </c:pt>
                <c:pt idx="1">
                  <c:v>0.6100000000000001</c:v>
                </c:pt>
                <c:pt idx="2">
                  <c:v>1.34</c:v>
                </c:pt>
                <c:pt idx="3">
                  <c:v>2.2000000000000002</c:v>
                </c:pt>
                <c:pt idx="4">
                  <c:v>3.15</c:v>
                </c:pt>
                <c:pt idx="5">
                  <c:v>4.1099999999999985</c:v>
                </c:pt>
                <c:pt idx="6">
                  <c:v>5.1499999999999986</c:v>
                </c:pt>
                <c:pt idx="7">
                  <c:v>6.22</c:v>
                </c:pt>
                <c:pt idx="8">
                  <c:v>7.21</c:v>
                </c:pt>
              </c:numCache>
            </c:numRef>
          </c:val>
        </c:ser>
        <c:dLbls/>
        <c:marker val="1"/>
        <c:axId val="62786944"/>
        <c:axId val="78524416"/>
      </c:lineChart>
      <c:catAx>
        <c:axId val="62786944"/>
        <c:scaling>
          <c:orientation val="minMax"/>
        </c:scaling>
        <c:axPos val="b"/>
        <c:numFmt formatCode="General" sourceLinked="1"/>
        <c:tickLblPos val="nextTo"/>
        <c:crossAx val="78524416"/>
        <c:crosses val="autoZero"/>
        <c:auto val="1"/>
        <c:lblAlgn val="ctr"/>
        <c:lblOffset val="100"/>
      </c:catAx>
      <c:valAx>
        <c:axId val="78524416"/>
        <c:scaling>
          <c:orientation val="minMax"/>
        </c:scaling>
        <c:axPos val="l"/>
        <c:majorGridlines/>
        <c:numFmt formatCode="General" sourceLinked="1"/>
        <c:tickLblPos val="nextTo"/>
        <c:crossAx val="6278694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OA</c:v>
                </c:pt>
              </c:strCache>
            </c:strRef>
          </c:tx>
          <c:spPr>
            <a:ln w="63500">
              <a:solidFill>
                <a:srgbClr val="7DB536"/>
              </a:solidFill>
            </a:ln>
          </c:spPr>
          <c:marker>
            <c:spPr>
              <a:solidFill>
                <a:srgbClr val="7DB536"/>
              </a:solidFill>
              <a:ln>
                <a:solidFill>
                  <a:srgbClr val="7DB536"/>
                </a:solidFill>
              </a:ln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1.08</c:v>
                </c:pt>
                <c:pt idx="1">
                  <c:v>7.6499999999999977</c:v>
                </c:pt>
                <c:pt idx="2">
                  <c:v>16.54</c:v>
                </c:pt>
                <c:pt idx="3">
                  <c:v>23.62</c:v>
                </c:pt>
                <c:pt idx="4">
                  <c:v>29.77</c:v>
                </c:pt>
                <c:pt idx="5">
                  <c:v>34.379999999999995</c:v>
                </c:pt>
                <c:pt idx="6">
                  <c:v>38.42</c:v>
                </c:pt>
                <c:pt idx="7">
                  <c:v>42.15</c:v>
                </c:pt>
                <c:pt idx="8">
                  <c:v>45.04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Non-OA</c:v>
                </c:pt>
              </c:strCache>
            </c:strRef>
          </c:tx>
          <c:spPr>
            <a:ln w="63500">
              <a:solidFill>
                <a:srgbClr val="FF8000"/>
              </a:solidFill>
            </a:ln>
          </c:spPr>
          <c:marker>
            <c:spPr>
              <a:solidFill>
                <a:srgbClr val="FF8000"/>
              </a:solidFill>
              <a:ln>
                <a:solidFill>
                  <a:srgbClr val="FF8000"/>
                </a:solidFill>
              </a:ln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0.95000000000000007</c:v>
                </c:pt>
                <c:pt idx="1">
                  <c:v>4.1399999999999997</c:v>
                </c:pt>
                <c:pt idx="2">
                  <c:v>7.59</c:v>
                </c:pt>
                <c:pt idx="3">
                  <c:v>10.79</c:v>
                </c:pt>
                <c:pt idx="4">
                  <c:v>13.83</c:v>
                </c:pt>
                <c:pt idx="5">
                  <c:v>16.489999999999998</c:v>
                </c:pt>
                <c:pt idx="6">
                  <c:v>18.850000000000001</c:v>
                </c:pt>
                <c:pt idx="7">
                  <c:v>21.08</c:v>
                </c:pt>
                <c:pt idx="8">
                  <c:v>22.99</c:v>
                </c:pt>
              </c:numCache>
            </c:numRef>
          </c:val>
        </c:ser>
        <c:dLbls/>
        <c:marker val="1"/>
        <c:axId val="64997248"/>
        <c:axId val="64998784"/>
      </c:lineChart>
      <c:catAx>
        <c:axId val="64997248"/>
        <c:scaling>
          <c:orientation val="minMax"/>
        </c:scaling>
        <c:axPos val="b"/>
        <c:numFmt formatCode="General" sourceLinked="1"/>
        <c:tickLblPos val="nextTo"/>
        <c:crossAx val="64998784"/>
        <c:crosses val="autoZero"/>
        <c:auto val="1"/>
        <c:lblAlgn val="ctr"/>
        <c:lblOffset val="100"/>
      </c:catAx>
      <c:valAx>
        <c:axId val="64998784"/>
        <c:scaling>
          <c:orientation val="minMax"/>
        </c:scaling>
        <c:axPos val="l"/>
        <c:majorGridlines/>
        <c:numFmt formatCode="General" sourceLinked="1"/>
        <c:tickLblPos val="nextTo"/>
        <c:crossAx val="6499724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>
        <c:manualLayout>
          <c:layoutTarget val="inner"/>
          <c:xMode val="edge"/>
          <c:yMode val="edge"/>
          <c:x val="7.3468346739295504E-2"/>
          <c:y val="6.7144186141090204E-2"/>
          <c:w val="0.72875700766206408"/>
          <c:h val="0.78987041904113109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OA</c:v>
                </c:pt>
              </c:strCache>
            </c:strRef>
          </c:tx>
          <c:spPr>
            <a:ln w="63500">
              <a:solidFill>
                <a:srgbClr val="7DB536"/>
              </a:solidFill>
            </a:ln>
          </c:spPr>
          <c:marker>
            <c:spPr>
              <a:solidFill>
                <a:srgbClr val="7DB536"/>
              </a:solidFill>
              <a:ln>
                <a:solidFill>
                  <a:srgbClr val="7DB536"/>
                </a:solidFill>
              </a:ln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0.22</c:v>
                </c:pt>
                <c:pt idx="1">
                  <c:v>1.1200000000000001</c:v>
                </c:pt>
                <c:pt idx="2">
                  <c:v>2.5299999999999998</c:v>
                </c:pt>
                <c:pt idx="3">
                  <c:v>4.18</c:v>
                </c:pt>
                <c:pt idx="4">
                  <c:v>6.13</c:v>
                </c:pt>
                <c:pt idx="5">
                  <c:v>8.0399999999999991</c:v>
                </c:pt>
                <c:pt idx="6">
                  <c:v>10.4</c:v>
                </c:pt>
                <c:pt idx="7">
                  <c:v>12.77</c:v>
                </c:pt>
                <c:pt idx="8">
                  <c:v>15.78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Non-OA</c:v>
                </c:pt>
              </c:strCache>
            </c:strRef>
          </c:tx>
          <c:spPr>
            <a:ln w="63500">
              <a:solidFill>
                <a:srgbClr val="FF8000"/>
              </a:solidFill>
            </a:ln>
          </c:spPr>
          <c:marker>
            <c:spPr>
              <a:solidFill>
                <a:srgbClr val="FF8000"/>
              </a:solidFill>
              <a:ln>
                <a:solidFill>
                  <a:srgbClr val="FF8000"/>
                </a:solidFill>
              </a:ln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0.17</c:v>
                </c:pt>
                <c:pt idx="1">
                  <c:v>0.67000000000000015</c:v>
                </c:pt>
                <c:pt idx="2">
                  <c:v>1.52</c:v>
                </c:pt>
                <c:pt idx="3">
                  <c:v>2.5</c:v>
                </c:pt>
                <c:pt idx="4">
                  <c:v>3.61</c:v>
                </c:pt>
                <c:pt idx="5">
                  <c:v>4.7</c:v>
                </c:pt>
                <c:pt idx="6">
                  <c:v>5.98</c:v>
                </c:pt>
                <c:pt idx="7">
                  <c:v>7.35</c:v>
                </c:pt>
                <c:pt idx="8">
                  <c:v>8.7100000000000009</c:v>
                </c:pt>
              </c:numCache>
            </c:numRef>
          </c:val>
        </c:ser>
        <c:dLbls/>
        <c:marker val="1"/>
        <c:axId val="66147072"/>
        <c:axId val="66148608"/>
      </c:lineChart>
      <c:catAx>
        <c:axId val="66147072"/>
        <c:scaling>
          <c:orientation val="minMax"/>
        </c:scaling>
        <c:axPos val="b"/>
        <c:numFmt formatCode="General" sourceLinked="1"/>
        <c:tickLblPos val="nextTo"/>
        <c:crossAx val="66148608"/>
        <c:crosses val="autoZero"/>
        <c:auto val="1"/>
        <c:lblAlgn val="ctr"/>
        <c:lblOffset val="100"/>
      </c:catAx>
      <c:valAx>
        <c:axId val="66148608"/>
        <c:scaling>
          <c:orientation val="minMax"/>
        </c:scaling>
        <c:axPos val="l"/>
        <c:majorGridlines/>
        <c:numFmt formatCode="General" sourceLinked="1"/>
        <c:tickLblPos val="nextTo"/>
        <c:crossAx val="661470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0F37037-AEB8-7E4E-8CF6-FEDCA00C3072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5B3C6B7-3CFE-9F4F-909C-38ACB6282D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1320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F84C54-903A-EB4A-883E-B8A62CB5C93E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6592A1-1518-9F42-B1AC-04EB7A7C9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7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4" charset="-128"/>
        <a:cs typeface="ＭＳ Ｐゴシック" pitchFamily="24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B27AE1-155C-8B48-BBD6-3F4FCFD8C2C1}" type="slidenum">
              <a:rPr lang="en-GB"/>
              <a:pPr/>
              <a:t>2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F6B33F-14A9-C347-BF6A-F600E5EF9328}" type="slidenum">
              <a:rPr lang="en-GB"/>
              <a:pPr/>
              <a:t>3</a:t>
            </a:fld>
            <a:endParaRPr lang="en-GB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1135B4-643D-B84C-825B-76B2E85C0D2F}" type="slidenum">
              <a:rPr lang="en-GB"/>
              <a:pPr/>
              <a:t>17</a:t>
            </a:fld>
            <a:endParaRPr lang="en-GB"/>
          </a:p>
        </p:txBody>
      </p:sp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0B66E6CE-4C19-F849-B7CA-2E23526F03E6}" type="slidenum">
              <a:rPr lang="en-GB" sz="1200">
                <a:latin typeface="Calibri"/>
              </a:rPr>
              <a:pPr algn="r"/>
              <a:t>17</a:t>
            </a:fld>
            <a:endParaRPr lang="en-GB" sz="1200" dirty="0">
              <a:latin typeface="Calibri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CC495A-E55A-ED40-A646-138CCAE35743}" type="slidenum">
              <a:rPr lang="en-GB"/>
              <a:pPr/>
              <a:t>18</a:t>
            </a:fld>
            <a:endParaRPr lang="en-GB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2C9A-79C9-CC4B-9429-10A8FD51A13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B317B-2831-574B-AE72-48C5488B49CA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C337334-8A5A-D74B-BC81-C8277009C09E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2B49EBE-6CB3-FC4B-AE94-3224269A4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1966B77-9817-C647-98FF-2D3E8BC8AA71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C00843-3E98-EC47-9D45-571729A07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10AFD53-7DE4-AD47-8997-5E74489C2E44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8352162-DE77-F34A-A7C2-13694BB60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alibri"/>
              </a:defRPr>
            </a:lvl1pPr>
          </a:lstStyle>
          <a:p>
            <a:fld id="{5A8238FF-E137-384B-81FC-525A2FDF00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6D5715-AC42-B04E-8E5B-4A4A12C0B80A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925E48-9CB7-FB49-877E-5E780652D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78EF80A-6FE1-2A4A-870C-63FE7A75F57C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28A805-9857-884E-8F0B-559C9E6E3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BF50CBA-24A2-684F-935B-23EBE6DAA97A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A53FF0-E49B-014D-A10F-9E3B94AB3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>
                <a:latin typeface="Calibri"/>
                <a:cs typeface="Calibri"/>
              </a:defRPr>
            </a:lvl4pPr>
            <a:lvl5pPr>
              <a:defRPr sz="160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>
                <a:latin typeface="Calibri"/>
                <a:cs typeface="Calibri"/>
              </a:defRPr>
            </a:lvl4pPr>
            <a:lvl5pPr>
              <a:defRPr sz="160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995B7B-A6CA-134B-A291-33B98528CC31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5C2E68B-F991-D045-AB85-63B02296F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E6D3C23-8E5A-D042-9114-203393F93828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04010F5-77DC-264E-9D5E-BBA0F10AB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D52C59-2D1F-854D-A23F-AB240E100E70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E28BF03-FAD6-554D-964E-AF39AE711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>
                <a:latin typeface="Calibri"/>
                <a:cs typeface="Calibri"/>
              </a:defRPr>
            </a:lvl4pPr>
            <a:lvl5pPr>
              <a:defRPr sz="200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BDD808F-DAA4-DB41-9856-B25AA9A4BDEC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053A55-519C-914A-A7BF-FA7F3BB76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A13227C-96FB-6F47-B745-A0F68948909A}" type="datetime1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F2CEAD-E39E-FD47-B470-76377617B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Heading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028" name="Picture 11" descr="EOS-GREEN-45.psd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5494338"/>
            <a:ext cx="1905000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 userDrawn="1"/>
        </p:nvSpPr>
        <p:spPr>
          <a:xfrm>
            <a:off x="1905000" y="5867400"/>
            <a:ext cx="7010400" cy="8156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700" dirty="0">
                <a:solidFill>
                  <a:srgbClr val="61952D"/>
                </a:solidFill>
                <a:latin typeface="+mn-lt"/>
                <a:ea typeface="+mn-ea"/>
                <a:cs typeface="+mn-cs"/>
              </a:rPr>
              <a:t>E</a:t>
            </a:r>
            <a:r>
              <a:rPr lang="en-US" sz="4700" dirty="0">
                <a:solidFill>
                  <a:schemeClr val="tx1">
                    <a:alpha val="54000"/>
                  </a:schemeClr>
                </a:solidFill>
                <a:latin typeface="+mn-lt"/>
                <a:ea typeface="+mn-ea"/>
                <a:cs typeface="+mn-cs"/>
              </a:rPr>
              <a:t>nabling</a:t>
            </a:r>
            <a:r>
              <a:rPr lang="en-US" sz="4700" dirty="0">
                <a:latin typeface="+mn-lt"/>
                <a:ea typeface="+mn-ea"/>
                <a:cs typeface="+mn-cs"/>
              </a:rPr>
              <a:t> </a:t>
            </a:r>
            <a:r>
              <a:rPr lang="en-US" sz="4700" dirty="0">
                <a:solidFill>
                  <a:srgbClr val="61952D"/>
                </a:solidFill>
                <a:latin typeface="+mn-lt"/>
                <a:ea typeface="+mn-ea"/>
                <a:cs typeface="+mn-cs"/>
              </a:rPr>
              <a:t>O</a:t>
            </a:r>
            <a:r>
              <a:rPr lang="en-US" sz="4700" dirty="0">
                <a:solidFill>
                  <a:schemeClr val="tx1">
                    <a:alpha val="54000"/>
                  </a:schemeClr>
                </a:solidFill>
                <a:latin typeface="+mn-lt"/>
                <a:ea typeface="+mn-ea"/>
                <a:cs typeface="+mn-cs"/>
              </a:rPr>
              <a:t>pen</a:t>
            </a:r>
            <a:r>
              <a:rPr lang="en-US" sz="4700" dirty="0">
                <a:latin typeface="+mn-lt"/>
                <a:ea typeface="+mn-ea"/>
                <a:cs typeface="+mn-cs"/>
              </a:rPr>
              <a:t> </a:t>
            </a:r>
            <a:r>
              <a:rPr lang="en-US" sz="4700" dirty="0">
                <a:solidFill>
                  <a:srgbClr val="61952D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sz="4700" dirty="0">
                <a:solidFill>
                  <a:schemeClr val="tx1">
                    <a:alpha val="54000"/>
                  </a:schemeClr>
                </a:solidFill>
                <a:latin typeface="+mn-lt"/>
                <a:ea typeface="+mn-ea"/>
                <a:cs typeface="+mn-cs"/>
              </a:rPr>
              <a:t>cholarship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61952D"/>
          </a:solidFill>
          <a:latin typeface="Calibri"/>
          <a:ea typeface="ＭＳ Ｐゴシック" pitchFamily="24" charset="-128"/>
          <a:cs typeface="Calibri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61952D"/>
          </a:solidFill>
          <a:latin typeface="Arial" pitchFamily="24" charset="0"/>
          <a:ea typeface="ＭＳ Ｐゴシック" pitchFamily="2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SzPct val="100000"/>
        <a:buBlip>
          <a:blip r:embed="rId15"/>
        </a:buBlip>
        <a:defRPr sz="3200" kern="1200">
          <a:solidFill>
            <a:schemeClr val="tx1"/>
          </a:solidFill>
          <a:latin typeface="Calibri"/>
          <a:ea typeface="ＭＳ Ｐゴシック" pitchFamily="24" charset="-128"/>
          <a:cs typeface="Calibri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61952D"/>
        </a:buClr>
        <a:buSzPct val="100000"/>
        <a:buFont typeface="Arial" pitchFamily="24" charset="0"/>
        <a:buChar char="•"/>
        <a:defRPr sz="2800" kern="1200">
          <a:solidFill>
            <a:schemeClr val="tx1"/>
          </a:solidFill>
          <a:latin typeface="Calibri"/>
          <a:ea typeface="ＭＳ Ｐゴシック" pitchFamily="24" charset="-128"/>
          <a:cs typeface="Calibri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61952D"/>
        </a:buClr>
        <a:buSzPct val="100000"/>
        <a:buFont typeface="Courier New" pitchFamily="24" charset="0"/>
        <a:buChar char="o"/>
        <a:defRPr sz="2400" kern="1200">
          <a:solidFill>
            <a:schemeClr val="tx1"/>
          </a:solidFill>
          <a:latin typeface="Calibri"/>
          <a:ea typeface="ＭＳ Ｐゴシック" pitchFamily="24" charset="-128"/>
          <a:cs typeface="Calibri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24" charset="0"/>
        <a:buChar char="–"/>
        <a:defRPr sz="2000" kern="1200">
          <a:solidFill>
            <a:schemeClr val="tx1"/>
          </a:solidFill>
          <a:latin typeface="Arial"/>
          <a:ea typeface="ＭＳ Ｐゴシック" pitchFamily="24" charset="-128"/>
          <a:cs typeface="Arial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24" charset="0"/>
        <a:buChar char="»"/>
        <a:defRPr sz="2000" kern="1200">
          <a:solidFill>
            <a:schemeClr val="tx1"/>
          </a:solidFill>
          <a:latin typeface="Arial"/>
          <a:ea typeface="ＭＳ Ｐゴシック" pitchFamily="2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scholarship.org" TargetMode="External"/><Relationship Id="rId2" Type="http://schemas.openxmlformats.org/officeDocument/2006/relationships/hyperlink" Target="http://www.openoasis.org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yperspectives.co.uk" TargetMode="External"/><Relationship Id="rId2" Type="http://schemas.openxmlformats.org/officeDocument/2006/relationships/hyperlink" Target="mailto:aswan@keyperspectives.co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oasis.or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aj.or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aj.or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GB" dirty="0" smtClean="0"/>
              <a:t>Open Access and you: a relationship with promise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09900"/>
            <a:ext cx="6400800" cy="1752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65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  <a:t>Alma Swan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SPARC Europe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Enabling Open Scholarship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Key Perspectives Ltd</a:t>
            </a:r>
            <a:endParaRPr lang="en-US" dirty="0">
              <a:ea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04800"/>
            <a:ext cx="5881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</a:rPr>
              <a:t>Exeter University Open Access Week event, 24 October 2012</a:t>
            </a:r>
            <a:endParaRPr lang="en-US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GB" dirty="0" smtClean="0"/>
              <a:t>Visibility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400" dirty="0" smtClean="0">
                <a:ea typeface="Times New Roman" pitchFamily="-109" charset="0"/>
                <a:cs typeface="Times New Roman" pitchFamily="-109" charset="0"/>
              </a:rPr>
              <a:t>An author’s own testimony on open access visibility</a:t>
            </a:r>
            <a:r>
              <a:rPr lang="en-US" sz="4400" dirty="0" smtClean="0">
                <a:solidFill>
                  <a:srgbClr val="8EB4E3"/>
                </a:solidFill>
                <a:ea typeface="Times New Roman" pitchFamily="-109" charset="0"/>
                <a:cs typeface="Times New Roman" pitchFamily="-109" charset="0"/>
              </a:rPr>
              <a:t/>
            </a:r>
            <a:br>
              <a:rPr lang="en-US" sz="4400" dirty="0" smtClean="0">
                <a:solidFill>
                  <a:srgbClr val="8EB4E3"/>
                </a:solidFill>
                <a:ea typeface="Times New Roman" pitchFamily="-109" charset="0"/>
                <a:cs typeface="Times New Roman" pitchFamily="-109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404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000" dirty="0" smtClean="0">
                <a:solidFill>
                  <a:srgbClr val="FFFFCC"/>
                </a:solidFill>
              </a:rPr>
              <a:t>   </a:t>
            </a:r>
            <a:r>
              <a:rPr lang="en-GB" sz="3600" dirty="0" smtClean="0"/>
              <a:t>“Self-archiving in the </a:t>
            </a:r>
            <a:r>
              <a:rPr lang="en-GB" sz="3600" dirty="0" err="1" smtClean="0"/>
              <a:t>PhilSci</a:t>
            </a:r>
            <a:r>
              <a:rPr lang="en-GB" sz="3600" dirty="0" smtClean="0"/>
              <a:t> Archive has given instant world-wide visibility to my work. As a result, I was invited to submit papers to refereed international conferences/journals and got them accepted.”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dirty="0" smtClean="0"/>
              <a:t>Professor Martin </a:t>
            </a:r>
            <a:r>
              <a:rPr lang="en-US" dirty="0" err="1" smtClean="0"/>
              <a:t>Skitmore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667" dirty="0" smtClean="0"/>
              <a:t>School of Urban Design, QUT</a:t>
            </a:r>
            <a:endParaRPr lang="en-US" sz="2667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3925416"/>
          </a:xfrm>
        </p:spPr>
        <p:txBody>
          <a:bodyPr>
            <a:noAutofit/>
          </a:bodyPr>
          <a:lstStyle/>
          <a:p>
            <a:pPr marL="184150" indent="-3175">
              <a:buNone/>
            </a:pPr>
            <a:r>
              <a:rPr lang="en-US" sz="2800" dirty="0" smtClean="0"/>
              <a:t>“There is no doubt in my mind that </a:t>
            </a:r>
            <a:r>
              <a:rPr lang="en-US" sz="2800" dirty="0" err="1" smtClean="0"/>
              <a:t>ePrints</a:t>
            </a:r>
            <a:r>
              <a:rPr lang="en-US" sz="2800" dirty="0" smtClean="0"/>
              <a:t> [university repository] will have improved things – especially in developing countries such as Malaysia … many more access my papers who wouldn’t have thought of contacting me personally in the ‘old’ days.</a:t>
            </a:r>
          </a:p>
          <a:p>
            <a:pPr marL="184150" indent="-3175">
              <a:buNone/>
            </a:pPr>
            <a:r>
              <a:rPr lang="en-US" sz="2800" dirty="0" smtClean="0"/>
              <a:t>While this may … increase … citations, </a:t>
            </a:r>
            <a:r>
              <a:rPr lang="en-US" sz="2800" dirty="0" smtClean="0">
                <a:solidFill>
                  <a:srgbClr val="FF8000"/>
                </a:solidFill>
              </a:rPr>
              <a:t>the most important thing … is that at least these people can find out more about what others have done</a:t>
            </a:r>
            <a:r>
              <a:rPr lang="en-US" sz="2800" dirty="0" smtClean="0"/>
              <a:t>…”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GB" dirty="0" smtClean="0"/>
              <a:t>Usage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US" dirty="0" smtClean="0"/>
              <a:t>A well-filled repository</a:t>
            </a:r>
            <a:endParaRPr lang="en-US" dirty="0"/>
          </a:p>
        </p:txBody>
      </p:sp>
      <p:pic>
        <p:nvPicPr>
          <p:cNvPr id="5" name="Picture 4" descr="Orbi home page Oct 20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" b="33067"/>
          <a:stretch/>
        </p:blipFill>
        <p:spPr>
          <a:xfrm>
            <a:off x="1409700" y="980728"/>
            <a:ext cx="6306796" cy="4590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219476" y="1988840"/>
            <a:ext cx="1562472" cy="720080"/>
          </a:xfrm>
          <a:prstGeom prst="ellipse">
            <a:avLst/>
          </a:prstGeom>
          <a:solidFill>
            <a:schemeClr val="tx2">
              <a:lumMod val="20000"/>
              <a:lumOff val="80000"/>
              <a:alpha val="15000"/>
            </a:schemeClr>
          </a:solidFill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154024" y="3284984"/>
            <a:ext cx="1562472" cy="2285744"/>
          </a:xfrm>
          <a:prstGeom prst="ellipse">
            <a:avLst/>
          </a:prstGeom>
          <a:solidFill>
            <a:schemeClr val="tx2">
              <a:lumMod val="20000"/>
              <a:lumOff val="80000"/>
              <a:alpha val="15000"/>
            </a:schemeClr>
          </a:solidFill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491880" y="3717032"/>
            <a:ext cx="2662144" cy="864096"/>
          </a:xfrm>
          <a:prstGeom prst="ellipse">
            <a:avLst/>
          </a:prstGeom>
          <a:solidFill>
            <a:schemeClr val="tx2">
              <a:lumMod val="20000"/>
              <a:lumOff val="80000"/>
              <a:alpha val="15000"/>
            </a:schemeClr>
          </a:solidFill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54024" y="1988840"/>
            <a:ext cx="1562472" cy="1440160"/>
          </a:xfrm>
          <a:prstGeom prst="ellipse">
            <a:avLst/>
          </a:prstGeom>
          <a:solidFill>
            <a:schemeClr val="accent6">
              <a:lumMod val="40000"/>
              <a:lumOff val="60000"/>
              <a:alpha val="15000"/>
            </a:schemeClr>
          </a:solidFill>
          <a:ln w="50800"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Week at Liege</a:t>
            </a:r>
            <a:endParaRPr lang="en-US" dirty="0"/>
          </a:p>
        </p:txBody>
      </p:sp>
      <p:pic>
        <p:nvPicPr>
          <p:cNvPr id="4" name="Picture 3" descr="Orbi OA Week carto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417638"/>
            <a:ext cx="3791272" cy="411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836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And it gets used</a:t>
            </a:r>
            <a:endParaRPr lang="en-US" dirty="0"/>
          </a:p>
        </p:txBody>
      </p:sp>
      <p:pic>
        <p:nvPicPr>
          <p:cNvPr id="3" name="Picture 2" descr="Orbi usage Oct 20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4" b="10592"/>
          <a:stretch/>
        </p:blipFill>
        <p:spPr>
          <a:xfrm>
            <a:off x="539552" y="1187002"/>
            <a:ext cx="8020176" cy="417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an &amp; Hall article p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49702"/>
            <a:ext cx="7052733" cy="5440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>
          <a:xfrm>
            <a:off x="317500" y="112713"/>
            <a:ext cx="8637588" cy="914400"/>
          </a:xfrm>
        </p:spPr>
        <p:txBody>
          <a:bodyPr>
            <a:normAutofit fontScale="90000"/>
          </a:bodyPr>
          <a:lstStyle/>
          <a:p>
            <a:r>
              <a:rPr lang="en-GB" sz="5400" dirty="0"/>
              <a:t>Download </a:t>
            </a:r>
            <a:r>
              <a:rPr lang="en-GB" sz="5400" dirty="0" smtClean="0"/>
              <a:t>timeline</a:t>
            </a:r>
            <a:endParaRPr lang="en-GB" sz="5400" dirty="0"/>
          </a:p>
        </p:txBody>
      </p:sp>
      <p:pic>
        <p:nvPicPr>
          <p:cNvPr id="6" name="Picture 5" descr="Swan &amp; Hall article downloads.tiff"/>
          <p:cNvPicPr>
            <a:picLocks noChangeAspect="1"/>
          </p:cNvPicPr>
          <p:nvPr/>
        </p:nvPicPr>
        <p:blipFill>
          <a:blip r:embed="rId3"/>
          <a:srcRect t="8313"/>
          <a:stretch>
            <a:fillRect/>
          </a:stretch>
        </p:blipFill>
        <p:spPr>
          <a:xfrm>
            <a:off x="990600" y="1027113"/>
            <a:ext cx="7422042" cy="4403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wan &amp; Hall daily downloads Oct 17 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9144000" cy="538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69913"/>
            <a:ext cx="8637588" cy="914400"/>
          </a:xfrm>
        </p:spPr>
        <p:txBody>
          <a:bodyPr>
            <a:normAutofit fontScale="90000"/>
          </a:bodyPr>
          <a:lstStyle/>
          <a:p>
            <a:r>
              <a:rPr lang="en-GB" sz="5400" dirty="0" smtClean="0"/>
              <a:t>Old paradigms of research dissemination</a:t>
            </a:r>
            <a:endParaRPr lang="en-GB" sz="5400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44824"/>
            <a:ext cx="8077200" cy="3672408"/>
          </a:xfrm>
        </p:spPr>
        <p:txBody>
          <a:bodyPr>
            <a:normAutofit/>
          </a:bodyPr>
          <a:lstStyle/>
          <a:p>
            <a:pPr marL="449263" indent="-449263">
              <a:spcAft>
                <a:spcPts val="600"/>
              </a:spcAft>
            </a:pPr>
            <a:r>
              <a:rPr lang="en-GB" sz="2800" dirty="0"/>
              <a:t>Use of proxy measures of an individual scholar’s merit is as good as it gets</a:t>
            </a:r>
            <a:endParaRPr lang="en-GB" sz="2800" dirty="0" smtClean="0"/>
          </a:p>
          <a:p>
            <a:pPr marL="449263" indent="-449263">
              <a:spcAft>
                <a:spcPts val="600"/>
              </a:spcAft>
            </a:pPr>
            <a:r>
              <a:rPr lang="en-GB" sz="2800" dirty="0" smtClean="0"/>
              <a:t>The responsibility for disseminating </a:t>
            </a:r>
            <a:r>
              <a:rPr lang="en-GB" sz="2800" dirty="0"/>
              <a:t>your work</a:t>
            </a:r>
            <a:r>
              <a:rPr lang="en-GB" sz="2800" dirty="0" smtClean="0"/>
              <a:t> rests with the publisher</a:t>
            </a:r>
          </a:p>
          <a:p>
            <a:pPr marL="449263" indent="-449263">
              <a:spcAft>
                <a:spcPts val="600"/>
              </a:spcAft>
            </a:pPr>
            <a:r>
              <a:rPr lang="en-GB" sz="2800" dirty="0" smtClean="0"/>
              <a:t>The printed </a:t>
            </a:r>
            <a:r>
              <a:rPr lang="en-GB" sz="2800" dirty="0"/>
              <a:t>article is the format of record</a:t>
            </a:r>
          </a:p>
          <a:p>
            <a:pPr marL="449263" indent="-449263">
              <a:spcAft>
                <a:spcPts val="600"/>
              </a:spcAft>
            </a:pPr>
            <a:r>
              <a:rPr lang="en-GB" sz="2800" dirty="0"/>
              <a:t>Other scholars have time to search out what you want them to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wan &amp; Hall dashboard Oct 17 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9144000" cy="542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GB" dirty="0" smtClean="0"/>
              <a:t>Impact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Engineering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91516" y="1143000"/>
          <a:ext cx="7595284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00401" y="5257800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Calibri"/>
              </a:rPr>
              <a:t>Data: </a:t>
            </a:r>
            <a:r>
              <a:rPr lang="en-US" sz="2000" dirty="0" err="1" smtClean="0">
                <a:latin typeface="Calibri"/>
              </a:rPr>
              <a:t>Gargouri</a:t>
            </a:r>
            <a:r>
              <a:rPr lang="en-US" sz="2000" dirty="0" smtClean="0">
                <a:latin typeface="Calibri"/>
              </a:rPr>
              <a:t> &amp; </a:t>
            </a:r>
            <a:r>
              <a:rPr lang="en-US" sz="2000" dirty="0" err="1" smtClean="0">
                <a:latin typeface="Calibri"/>
              </a:rPr>
              <a:t>Harnad</a:t>
            </a:r>
            <a:r>
              <a:rPr lang="en-US" sz="2000" dirty="0" smtClean="0">
                <a:latin typeface="Calibri"/>
              </a:rPr>
              <a:t>, 2010</a:t>
            </a:r>
            <a:endParaRPr lang="en-US" sz="2000" dirty="0"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63" y="1905000"/>
            <a:ext cx="553998" cy="27265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dirty="0" smtClean="0">
                <a:latin typeface="Calibri"/>
              </a:rPr>
              <a:t>Citations</a:t>
            </a:r>
            <a:endParaRPr lang="en-US" sz="2400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654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Clinical medicine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1171180"/>
          <a:ext cx="6924675" cy="4010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17602" y="1745228"/>
            <a:ext cx="553998" cy="28623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dirty="0" smtClean="0">
                <a:latin typeface="Calibri"/>
              </a:rPr>
              <a:t>Citations</a:t>
            </a:r>
            <a:endParaRPr lang="en-US" sz="2400" dirty="0"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1" y="5257800"/>
            <a:ext cx="3733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Calibri"/>
              </a:rPr>
              <a:t>Data: </a:t>
            </a:r>
            <a:r>
              <a:rPr lang="en-US" sz="2000" dirty="0" err="1" smtClean="0">
                <a:latin typeface="Calibri"/>
              </a:rPr>
              <a:t>Gargouri</a:t>
            </a:r>
            <a:r>
              <a:rPr lang="en-US" sz="2000" dirty="0" smtClean="0">
                <a:latin typeface="Calibri"/>
              </a:rPr>
              <a:t> &amp; </a:t>
            </a:r>
            <a:r>
              <a:rPr lang="en-US" sz="2000" dirty="0" err="1" smtClean="0">
                <a:latin typeface="Calibri"/>
              </a:rPr>
              <a:t>Harnad</a:t>
            </a:r>
            <a:r>
              <a:rPr lang="en-US" sz="2000" dirty="0" smtClean="0">
                <a:latin typeface="Calibri"/>
              </a:rPr>
              <a:t>, 2010</a:t>
            </a:r>
            <a:endParaRPr lang="en-US" sz="2000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654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Social science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57419" y="1295400"/>
          <a:ext cx="7077075" cy="3934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3421" y="2094280"/>
            <a:ext cx="553998" cy="28623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dirty="0" smtClean="0">
                <a:latin typeface="Calibri"/>
              </a:rPr>
              <a:t>Citations</a:t>
            </a:r>
            <a:endParaRPr lang="en-US" sz="2400" dirty="0"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1" y="5257800"/>
            <a:ext cx="3809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Calibri"/>
              </a:rPr>
              <a:t>Data: </a:t>
            </a:r>
            <a:r>
              <a:rPr lang="en-US" sz="2000" dirty="0" err="1" smtClean="0">
                <a:latin typeface="Calibri"/>
              </a:rPr>
              <a:t>Gargouri</a:t>
            </a:r>
            <a:r>
              <a:rPr lang="en-US" sz="2000" dirty="0" smtClean="0">
                <a:latin typeface="Calibri"/>
              </a:rPr>
              <a:t> &amp; </a:t>
            </a:r>
            <a:r>
              <a:rPr lang="en-US" sz="2000" dirty="0" err="1" smtClean="0">
                <a:latin typeface="Calibri"/>
              </a:rPr>
              <a:t>Harnad</a:t>
            </a:r>
            <a:r>
              <a:rPr lang="en-US" sz="2000" dirty="0" smtClean="0">
                <a:latin typeface="Calibri"/>
              </a:rPr>
              <a:t>, 2010</a:t>
            </a:r>
            <a:endParaRPr lang="en-US" sz="2000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-1"/>
            <a:ext cx="8229600" cy="1067435"/>
          </a:xfrm>
        </p:spPr>
        <p:txBody>
          <a:bodyPr/>
          <a:lstStyle/>
          <a:p>
            <a:r>
              <a:rPr lang="en-US" dirty="0" smtClean="0"/>
              <a:t>What OA means to a researcher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14400"/>
            <a:ext cx="6208686" cy="4720507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4953000" y="1485900"/>
            <a:ext cx="822198" cy="533400"/>
          </a:xfrm>
          <a:prstGeom prst="leftArrow">
            <a:avLst/>
          </a:prstGeom>
          <a:solidFill>
            <a:srgbClr val="FF8000">
              <a:alpha val="75000"/>
            </a:srgbClr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35" y="1066799"/>
            <a:ext cx="8726165" cy="419289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038600" y="1676400"/>
            <a:ext cx="1905000" cy="609600"/>
          </a:xfrm>
          <a:prstGeom prst="roundRect">
            <a:avLst/>
          </a:prstGeom>
          <a:solidFill>
            <a:srgbClr val="FF8000">
              <a:alpha val="30000"/>
            </a:srgbClr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74638"/>
            <a:ext cx="6826527" cy="5321299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5378196" y="1219200"/>
            <a:ext cx="1251204" cy="914400"/>
          </a:xfrm>
          <a:prstGeom prst="leftArrow">
            <a:avLst/>
          </a:prstGeom>
          <a:solidFill>
            <a:srgbClr val="FF8000">
              <a:alpha val="75000"/>
            </a:srgbClr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authors (by download)</a:t>
            </a:r>
            <a:endParaRPr lang="en-US" dirty="0"/>
          </a:p>
        </p:txBody>
      </p:sp>
      <p:pic>
        <p:nvPicPr>
          <p:cNvPr id="4" name="Content Placeholder 3" descr="QUT top authors close up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17119" b="-17119"/>
          <a:stretch>
            <a:fillRect/>
          </a:stretch>
        </p:blipFill>
        <p:spPr>
          <a:xfrm>
            <a:off x="457199" y="990601"/>
            <a:ext cx="8382001" cy="5105400"/>
          </a:xfrm>
        </p:spPr>
      </p:pic>
      <p:sp>
        <p:nvSpPr>
          <p:cNvPr id="5" name="Rounded Rectangle 4"/>
          <p:cNvSpPr/>
          <p:nvPr/>
        </p:nvSpPr>
        <p:spPr>
          <a:xfrm>
            <a:off x="2590800" y="4114800"/>
            <a:ext cx="5867400" cy="609600"/>
          </a:xfrm>
          <a:prstGeom prst="roundRect">
            <a:avLst/>
          </a:prstGeom>
          <a:solidFill>
            <a:srgbClr val="FF8000">
              <a:alpha val="30000"/>
            </a:srgbClr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33400"/>
            <a:ext cx="8637588" cy="762000"/>
          </a:xfrm>
        </p:spPr>
        <p:txBody>
          <a:bodyPr>
            <a:normAutofit fontScale="90000"/>
          </a:bodyPr>
          <a:lstStyle/>
          <a:p>
            <a:r>
              <a:rPr lang="en-GB" sz="5400" dirty="0" smtClean="0"/>
              <a:t>New paradigms of research dissemination</a:t>
            </a:r>
            <a:endParaRPr lang="en-GB" sz="540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077200" cy="4343401"/>
          </a:xfrm>
        </p:spPr>
        <p:txBody>
          <a:bodyPr>
            <a:noAutofit/>
          </a:bodyPr>
          <a:lstStyle/>
          <a:p>
            <a:pPr marL="538163" indent="-538163">
              <a:lnSpc>
                <a:spcPct val="90000"/>
              </a:lnSpc>
              <a:spcAft>
                <a:spcPts val="600"/>
              </a:spcAft>
            </a:pPr>
            <a:r>
              <a:rPr lang="en-GB" sz="2800" dirty="0"/>
              <a:t>Rich, deep, broad metrics for measuring the contributions of individual scholars</a:t>
            </a:r>
          </a:p>
          <a:p>
            <a:pPr marL="538163" indent="-538163">
              <a:lnSpc>
                <a:spcPct val="90000"/>
              </a:lnSpc>
              <a:spcAft>
                <a:spcPts val="600"/>
              </a:spcAft>
            </a:pPr>
            <a:r>
              <a:rPr lang="en-GB" sz="2800" dirty="0"/>
              <a:t>Effective dissemination of your work is now in your hands (at last)</a:t>
            </a:r>
          </a:p>
          <a:p>
            <a:pPr marL="538163" indent="-538163">
              <a:lnSpc>
                <a:spcPct val="90000"/>
              </a:lnSpc>
              <a:spcAft>
                <a:spcPts val="600"/>
              </a:spcAft>
            </a:pPr>
            <a:r>
              <a:rPr lang="en-GB" sz="2800" dirty="0"/>
              <a:t>The digital format will be the format of record (is already in many areas)</a:t>
            </a:r>
          </a:p>
          <a:p>
            <a:pPr marL="538163" indent="-538163">
              <a:lnSpc>
                <a:spcPct val="90000"/>
              </a:lnSpc>
              <a:spcAft>
                <a:spcPts val="600"/>
              </a:spcAft>
            </a:pPr>
            <a:r>
              <a:rPr lang="en-GB" sz="2800" dirty="0"/>
              <a:t>Unless you routinely publish in </a:t>
            </a:r>
            <a:r>
              <a:rPr lang="en-GB" sz="2800" i="1" dirty="0"/>
              <a:t>Nature</a:t>
            </a:r>
            <a:r>
              <a:rPr lang="en-GB" sz="2800" dirty="0"/>
              <a:t> or </a:t>
            </a:r>
            <a:r>
              <a:rPr lang="en-GB" sz="2800" i="1" dirty="0"/>
              <a:t>Science</a:t>
            </a:r>
            <a:r>
              <a:rPr lang="en-GB" sz="2800" dirty="0"/>
              <a:t>, ‘getting it out there’ is up to you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Frost’s impact</a:t>
            </a:r>
            <a:endParaRPr lang="en-US" dirty="0"/>
          </a:p>
        </p:txBody>
      </p:sp>
      <p:pic>
        <p:nvPicPr>
          <p:cNvPr id="6" name="Picture 5" descr="Ray Frost's impact Oct 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54587"/>
            <a:ext cx="8686800" cy="394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authors (by download)</a:t>
            </a:r>
            <a:endParaRPr lang="en-US" dirty="0"/>
          </a:p>
        </p:txBody>
      </p:sp>
      <p:pic>
        <p:nvPicPr>
          <p:cNvPr id="4" name="Content Placeholder 3" descr="QUT top authors close up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17119" b="-17119"/>
          <a:stretch>
            <a:fillRect/>
          </a:stretch>
        </p:blipFill>
        <p:spPr>
          <a:xfrm>
            <a:off x="457200" y="1219200"/>
            <a:ext cx="8229600" cy="4709161"/>
          </a:xfrm>
        </p:spPr>
      </p:pic>
      <p:sp>
        <p:nvSpPr>
          <p:cNvPr id="5" name="Rounded Rectangle 4"/>
          <p:cNvSpPr/>
          <p:nvPr/>
        </p:nvSpPr>
        <p:spPr>
          <a:xfrm>
            <a:off x="2590800" y="4724400"/>
            <a:ext cx="5867400" cy="609600"/>
          </a:xfrm>
          <a:prstGeom prst="roundRect">
            <a:avLst/>
          </a:prstGeom>
          <a:solidFill>
            <a:srgbClr val="FF8000">
              <a:alpha val="30000"/>
            </a:srgbClr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Martin Skitmore 15 articles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32231" b="-32231"/>
          <a:stretch>
            <a:fillRect/>
          </a:stretch>
        </p:blipFill>
        <p:spPr>
          <a:xfrm>
            <a:off x="152400" y="1146601"/>
            <a:ext cx="8763000" cy="5232400"/>
          </a:xfr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7675" y="46468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Martin </a:t>
            </a:r>
            <a:r>
              <a:rPr lang="en-US" sz="5333" dirty="0" err="1" smtClean="0"/>
              <a:t>Skitmore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(Urban Design)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spcBef>
                <a:spcPts val="0"/>
              </a:spcBef>
              <a:buNone/>
            </a:pPr>
            <a:r>
              <a:rPr lang="en-GB" dirty="0" smtClean="0"/>
              <a:t>“We are looking for experts in cardiac surgery and medical imaging research who could collaborate with us, as well as provide data such as </a:t>
            </a:r>
            <a:r>
              <a:rPr lang="en-GB" dirty="0" err="1" smtClean="0"/>
              <a:t>echocardiographic</a:t>
            </a:r>
            <a:r>
              <a:rPr lang="en-GB" dirty="0" smtClean="0"/>
              <a:t> images … if you are interested in this project, perhaps you’d be interested in collaborating with us?”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spcBef>
                <a:spcPts val="0"/>
              </a:spcBef>
              <a:buNone/>
            </a:pPr>
            <a:r>
              <a:rPr lang="en-GB" sz="3000" dirty="0" smtClean="0"/>
              <a:t>“...a few weeks ago X ... was contacted by a firm of solicitors in Melbourne. They are representing pro bono (for no payment) a number of Aboriginal people .... The lawyers had seen our article on </a:t>
            </a:r>
            <a:r>
              <a:rPr lang="en-GB" sz="3000" dirty="0" err="1" smtClean="0"/>
              <a:t>eprints</a:t>
            </a:r>
            <a:r>
              <a:rPr lang="en-GB" sz="3000" dirty="0" smtClean="0"/>
              <a:t> [university repository] and asked X if he would give expert evidence to a hearing in the Federal Court this month.”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spcBef>
                <a:spcPts val="0"/>
              </a:spcBef>
              <a:buNone/>
            </a:pPr>
            <a:r>
              <a:rPr lang="en-GB" dirty="0" smtClean="0"/>
              <a:t>[from a county library] “Just wanted to write and tell you that I was able to supply a young client with high quality information on the representation of youth in the Australian media because of your </a:t>
            </a:r>
            <a:r>
              <a:rPr lang="en-GB" dirty="0" err="1" smtClean="0"/>
              <a:t>e</a:t>
            </a:r>
            <a:r>
              <a:rPr lang="en-GB" dirty="0" smtClean="0"/>
              <a:t>-prints [institutional repository] archive.”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5333" dirty="0" smtClean="0"/>
              <a:t>Design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267200"/>
          </a:xfrm>
        </p:spPr>
        <p:txBody>
          <a:bodyPr>
            <a:normAutofit/>
          </a:bodyPr>
          <a:lstStyle/>
          <a:p>
            <a:pPr marL="180975" indent="-44450">
              <a:buNone/>
            </a:pPr>
            <a:r>
              <a:rPr lang="en-US" dirty="0" smtClean="0"/>
              <a:t>“</a:t>
            </a:r>
            <a:r>
              <a:rPr lang="en-GB" sz="2800" dirty="0" smtClean="0"/>
              <a:t>QUT </a:t>
            </a:r>
            <a:r>
              <a:rPr lang="en-GB" sz="2800" dirty="0" err="1" smtClean="0"/>
              <a:t>ePrints</a:t>
            </a:r>
            <a:r>
              <a:rPr lang="en-GB" sz="2800" dirty="0" smtClean="0"/>
              <a:t> has allowed me to discover new research partners, or contacts in the community. </a:t>
            </a:r>
            <a:r>
              <a:rPr lang="en-US" sz="2800" dirty="0" smtClean="0"/>
              <a:t>Just last week, the General Manager of Sustainable Development from an Australian rural industry called me – based on reading one of my research papers in </a:t>
            </a:r>
            <a:r>
              <a:rPr lang="en-US" sz="2800" dirty="0" err="1" smtClean="0"/>
              <a:t>ePrints</a:t>
            </a:r>
            <a:r>
              <a:rPr lang="en-US" sz="2800" dirty="0" smtClean="0"/>
              <a:t>.  </a:t>
            </a:r>
          </a:p>
          <a:p>
            <a:pPr marL="180975" indent="-44450">
              <a:buNone/>
            </a:pPr>
            <a:r>
              <a:rPr lang="en-US" sz="2800" dirty="0" smtClean="0"/>
              <a:t>He loved what he read ..... and we are now in discussion about how we can help them measure their industry’s social impacts.”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GB" dirty="0" smtClean="0"/>
              <a:t>Profiling and marketing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dirty="0" smtClean="0"/>
              <a:t>Melissa </a:t>
            </a:r>
            <a:r>
              <a:rPr lang="en-US" dirty="0" err="1" smtClean="0"/>
              <a:t>Terras</a:t>
            </a:r>
            <a:endParaRPr lang="en-US" dirty="0"/>
          </a:p>
        </p:txBody>
      </p:sp>
      <p:pic>
        <p:nvPicPr>
          <p:cNvPr id="4" name="Content Placeholder 3" descr="Melissa Terras graph 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28" r="-1739"/>
          <a:stretch>
            <a:fillRect/>
          </a:stretch>
        </p:blipFill>
        <p:spPr>
          <a:xfrm>
            <a:off x="744358" y="1196752"/>
            <a:ext cx="7713841" cy="4274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2971800"/>
          </a:xfrm>
        </p:spPr>
        <p:txBody>
          <a:bodyPr/>
          <a:lstStyle/>
          <a:p>
            <a:pPr marL="139700" indent="0">
              <a:spcBef>
                <a:spcPts val="0"/>
              </a:spcBef>
              <a:buNone/>
            </a:pPr>
            <a:r>
              <a:rPr lang="en-US" sz="3600" i="1" dirty="0" smtClean="0"/>
              <a:t>“It's a really good thing to make your work Open Access. More people will read it than if it is behind a </a:t>
            </a:r>
            <a:r>
              <a:rPr lang="en-US" sz="3600" i="1" dirty="0" err="1" smtClean="0"/>
              <a:t>paywall</a:t>
            </a:r>
            <a:r>
              <a:rPr lang="en-US" sz="3600" dirty="0" smtClean="0"/>
              <a:t>. </a:t>
            </a:r>
            <a:r>
              <a:rPr lang="en-US" sz="3600" i="1" dirty="0" smtClean="0"/>
              <a:t>Even if it is the most downloaded paper from a journal in your field, Open Access makes it even more accessed.” </a:t>
            </a:r>
          </a:p>
          <a:p>
            <a:pPr marL="539750" lvl="1" indent="-539750">
              <a:buClrTx/>
              <a:buNone/>
            </a:pPr>
            <a:r>
              <a:rPr lang="en-US" sz="2400" i="1" dirty="0" smtClean="0">
                <a:solidFill>
                  <a:srgbClr val="FF6600"/>
                </a:solidFill>
              </a:rPr>
              <a:t>Melissa </a:t>
            </a:r>
            <a:r>
              <a:rPr lang="en-US" sz="2400" i="1" dirty="0" err="1" smtClean="0">
                <a:solidFill>
                  <a:srgbClr val="FF6600"/>
                </a:solidFill>
              </a:rPr>
              <a:t>Terras</a:t>
            </a:r>
            <a:r>
              <a:rPr lang="en-US" sz="2400" i="1" dirty="0" smtClean="0">
                <a:solidFill>
                  <a:srgbClr val="FF6600"/>
                </a:solidFill>
              </a:rPr>
              <a:t>, University College London</a:t>
            </a:r>
            <a:endParaRPr lang="en-US" sz="2400" dirty="0" smtClean="0">
              <a:solidFill>
                <a:srgbClr val="FF6600"/>
              </a:solidFill>
            </a:endParaRPr>
          </a:p>
          <a:p>
            <a:pPr marL="539750" indent="-53975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Open Access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068762"/>
          </a:xfrm>
        </p:spPr>
        <p:txBody>
          <a:bodyPr>
            <a:noAutofit/>
          </a:bodyPr>
          <a:lstStyle/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Immediate</a:t>
            </a:r>
          </a:p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Free (to use)</a:t>
            </a:r>
          </a:p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Free (of restrictions)</a:t>
            </a:r>
          </a:p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Access to the peer-reviewed literature (and data)</a:t>
            </a:r>
          </a:p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Not vanity publishing</a:t>
            </a:r>
          </a:p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Not a ‘stick anything up on the Web’ approach</a:t>
            </a:r>
          </a:p>
          <a:p>
            <a:pPr marL="722313" indent="-627063">
              <a:spcAft>
                <a:spcPts val="600"/>
              </a:spcAft>
            </a:pPr>
            <a:r>
              <a:rPr lang="en-US" sz="2400" dirty="0" smtClean="0"/>
              <a:t>Moving scholarly communication into the Web Age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87220"/>
          </a:xfrm>
        </p:spPr>
        <p:txBody>
          <a:bodyPr/>
          <a:lstStyle/>
          <a:p>
            <a:r>
              <a:rPr lang="en-US" dirty="0" smtClean="0"/>
              <a:t>Open Access mandatory policies</a:t>
            </a:r>
            <a:endParaRPr lang="en-US" dirty="0"/>
          </a:p>
        </p:txBody>
      </p:sp>
      <p:pic>
        <p:nvPicPr>
          <p:cNvPr id="3" name="Picture 2" descr="Mandates 19 Oct 20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268760"/>
            <a:ext cx="8785844" cy="3955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47494"/>
            <a:ext cx="8458200" cy="4461865"/>
          </a:xfrm>
        </p:spPr>
        <p:txBody>
          <a:bodyPr>
            <a:normAutofit/>
          </a:bodyPr>
          <a:lstStyle/>
          <a:p>
            <a:pPr marL="547688" indent="-3175">
              <a:buNone/>
            </a:pPr>
            <a:r>
              <a:rPr lang="en-US" sz="4000" dirty="0" smtClean="0"/>
              <a:t>“It is one of the noblest duties of a university to advance knowledge and to diffuse it, not merely among those who can attend the daily lectures, but far and wide.” </a:t>
            </a:r>
            <a:endParaRPr lang="en-US" sz="40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Daniel </a:t>
            </a:r>
            <a:r>
              <a:rPr lang="en-US" sz="4800" dirty="0" err="1" smtClean="0"/>
              <a:t>Coit</a:t>
            </a:r>
            <a:r>
              <a:rPr lang="en-US" sz="4800" dirty="0" smtClean="0"/>
              <a:t> Gilman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First President, Johns Hopkins University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991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/>
          <a:lstStyle/>
          <a:p>
            <a:pPr marL="627063" indent="-531813">
              <a:buNone/>
            </a:pPr>
            <a:r>
              <a:rPr lang="en-US" sz="2600" dirty="0" smtClean="0">
                <a:solidFill>
                  <a:srgbClr val="000000"/>
                </a:solidFill>
              </a:rPr>
              <a:t>General, comprehensive resource on Open Access:</a:t>
            </a:r>
          </a:p>
          <a:p>
            <a:pPr marL="627063" indent="-531813" algn="ctr">
              <a:buNone/>
            </a:pPr>
            <a:r>
              <a:rPr lang="en-US" sz="2600" dirty="0" smtClean="0">
                <a:solidFill>
                  <a:srgbClr val="000000"/>
                </a:solidFill>
              </a:rPr>
              <a:t>OASIS </a:t>
            </a:r>
          </a:p>
          <a:p>
            <a:pPr marL="627063" indent="-531813" algn="ctr">
              <a:buNone/>
            </a:pPr>
            <a:r>
              <a:rPr lang="en-US" sz="2600" dirty="0" smtClean="0">
                <a:solidFill>
                  <a:srgbClr val="000000"/>
                </a:solidFill>
              </a:rPr>
              <a:t>(Open Access Scholarly Information Sourcebook)</a:t>
            </a:r>
          </a:p>
          <a:p>
            <a:pPr marL="627063" indent="-531813" algn="ctr">
              <a:buNone/>
            </a:pPr>
            <a:r>
              <a:rPr lang="en-US" sz="2600" dirty="0" smtClean="0">
                <a:hlinkClick r:id="rId2"/>
              </a:rPr>
              <a:t>www.openoasis.org</a:t>
            </a:r>
            <a:endParaRPr lang="en-US" sz="2600" dirty="0" smtClean="0"/>
          </a:p>
          <a:p>
            <a:pPr marL="627063" indent="-531813" algn="ctr">
              <a:buNone/>
            </a:pPr>
            <a:endParaRPr lang="en-US" sz="2600" dirty="0" smtClean="0"/>
          </a:p>
          <a:p>
            <a:pPr marL="627063" indent="-531813" algn="ctr">
              <a:buNone/>
            </a:pPr>
            <a:r>
              <a:rPr lang="en-US" sz="2600" dirty="0" smtClean="0"/>
              <a:t>For policymakers, institutional managers:</a:t>
            </a:r>
          </a:p>
          <a:p>
            <a:pPr marL="627063" indent="-531813" algn="ctr">
              <a:buNone/>
            </a:pPr>
            <a:r>
              <a:rPr lang="en-US" sz="2600" dirty="0" smtClean="0"/>
              <a:t>EOS</a:t>
            </a:r>
          </a:p>
          <a:p>
            <a:pPr marL="627063" indent="-531813" algn="ctr">
              <a:buNone/>
            </a:pPr>
            <a:r>
              <a:rPr lang="en-US" sz="2600" dirty="0" smtClean="0"/>
              <a:t>(Enabling Open Scholarship)</a:t>
            </a:r>
          </a:p>
          <a:p>
            <a:pPr marL="627063" indent="-531813" algn="ctr">
              <a:buNone/>
            </a:pPr>
            <a:r>
              <a:rPr lang="en-US" sz="2600" dirty="0" smtClean="0">
                <a:solidFill>
                  <a:srgbClr val="8EB4E3"/>
                </a:solidFill>
                <a:hlinkClick r:id="rId3"/>
              </a:rPr>
              <a:t>www.openscholarship.org</a:t>
            </a:r>
            <a:r>
              <a:rPr lang="en-US" sz="2600" dirty="0" smtClean="0">
                <a:solidFill>
                  <a:srgbClr val="8EB4E3"/>
                </a:solidFill>
              </a:rPr>
              <a:t> </a:t>
            </a:r>
            <a:endParaRPr lang="en-US" sz="2600" dirty="0">
              <a:solidFill>
                <a:srgbClr val="8EB4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Thank you for listening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0693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892" dirty="0">
                <a:solidFill>
                  <a:srgbClr val="FF6600"/>
                </a:solidFill>
                <a:hlinkClick r:id="rId2"/>
              </a:rPr>
              <a:t>a</a:t>
            </a:r>
            <a:r>
              <a:rPr lang="en-US" sz="3892" dirty="0" smtClean="0">
                <a:solidFill>
                  <a:srgbClr val="FF6600"/>
                </a:solidFill>
                <a:hlinkClick r:id="rId2"/>
              </a:rPr>
              <a:t>swan@keyperspectives.co.uk</a:t>
            </a:r>
            <a:endParaRPr lang="en-US" sz="3892" dirty="0" smtClean="0">
              <a:solidFill>
                <a:srgbClr val="FF6600"/>
              </a:solidFill>
            </a:endParaRPr>
          </a:p>
          <a:p>
            <a:pPr algn="ctr">
              <a:buNone/>
            </a:pPr>
            <a:endParaRPr lang="en-US" sz="3892" dirty="0" smtClean="0">
              <a:solidFill>
                <a:srgbClr val="FF6600"/>
              </a:solidFill>
            </a:endParaRPr>
          </a:p>
          <a:p>
            <a:pPr algn="ctr">
              <a:buNone/>
            </a:pPr>
            <a:r>
              <a:rPr lang="en-US" sz="3892" dirty="0" smtClean="0">
                <a:solidFill>
                  <a:srgbClr val="FF6600"/>
                </a:solidFill>
                <a:hlinkClick r:id="rId3"/>
              </a:rPr>
              <a:t>www.keyperspectives.co.uk</a:t>
            </a:r>
            <a:r>
              <a:rPr lang="en-US" sz="3892" dirty="0" smtClean="0">
                <a:solidFill>
                  <a:srgbClr val="FF6600"/>
                </a:solidFill>
              </a:rPr>
              <a:t> </a:t>
            </a:r>
          </a:p>
          <a:p>
            <a:pPr algn="ctr">
              <a:buNone/>
            </a:pPr>
            <a:endParaRPr lang="en-US" sz="3892" dirty="0" smtClean="0">
              <a:solidFill>
                <a:srgbClr val="FF6600"/>
              </a:solidFill>
            </a:endParaRPr>
          </a:p>
          <a:p>
            <a:pPr algn="ctr">
              <a:buNone/>
            </a:pPr>
            <a:r>
              <a:rPr lang="en-US" sz="3892" dirty="0" smtClean="0">
                <a:solidFill>
                  <a:srgbClr val="FF6600"/>
                </a:solidFill>
                <a:hlinkClick r:id="rId4"/>
              </a:rPr>
              <a:t>www.openoasis.org</a:t>
            </a:r>
            <a:r>
              <a:rPr lang="en-US" sz="3892" dirty="0" smtClean="0">
                <a:solidFill>
                  <a:srgbClr val="FF6600"/>
                </a:solidFill>
              </a:rPr>
              <a:t> </a:t>
            </a:r>
          </a:p>
          <a:p>
            <a:pPr>
              <a:buNone/>
            </a:pP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Open Access: how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56760"/>
          </a:xfrm>
        </p:spPr>
        <p:txBody>
          <a:bodyPr>
            <a:normAutofit/>
          </a:bodyPr>
          <a:lstStyle/>
          <a:p>
            <a:pPr marL="892175" indent="-755650"/>
            <a:r>
              <a:rPr lang="en-US" sz="4400" dirty="0" smtClean="0"/>
              <a:t>Open Access journals (</a:t>
            </a:r>
            <a:r>
              <a:rPr lang="en-US" sz="4400" dirty="0" smtClean="0">
                <a:solidFill>
                  <a:srgbClr val="8EB4E3"/>
                </a:solidFill>
                <a:hlinkClick r:id="rId2"/>
              </a:rPr>
              <a:t>www.doaj.org</a:t>
            </a:r>
            <a:r>
              <a:rPr lang="en-US" sz="4400" dirty="0" smtClean="0"/>
              <a:t>) </a:t>
            </a:r>
          </a:p>
          <a:p>
            <a:pPr marL="892175" indent="-755650"/>
            <a:r>
              <a:rPr lang="en-US" sz="4400" dirty="0" smtClean="0"/>
              <a:t>Open Access repositories</a:t>
            </a:r>
          </a:p>
          <a:p>
            <a:pPr marL="892175" indent="-755650"/>
            <a:r>
              <a:rPr lang="en-US" sz="4400" dirty="0" smtClean="0"/>
              <a:t>Open Access monographs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Open Access journals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7638"/>
            <a:ext cx="8449695" cy="4027586"/>
          </a:xfrm>
        </p:spPr>
        <p:txBody>
          <a:bodyPr>
            <a:normAutofit/>
          </a:bodyPr>
          <a:lstStyle/>
          <a:p>
            <a:pPr marL="725488" indent="-588963">
              <a:spcAft>
                <a:spcPts val="600"/>
              </a:spcAft>
            </a:pPr>
            <a:r>
              <a:rPr lang="en-US" sz="2800" dirty="0" smtClean="0"/>
              <a:t>Content available free of charge online</a:t>
            </a:r>
          </a:p>
          <a:p>
            <a:pPr marL="725488" indent="-588963">
              <a:spcAft>
                <a:spcPts val="600"/>
              </a:spcAft>
            </a:pPr>
            <a:r>
              <a:rPr lang="en-US" sz="2800" dirty="0" smtClean="0"/>
              <a:t>In many cases, free of restrictions on use too</a:t>
            </a:r>
          </a:p>
          <a:p>
            <a:pPr marL="725488" indent="-588963">
              <a:spcAft>
                <a:spcPts val="600"/>
              </a:spcAft>
            </a:pPr>
            <a:r>
              <a:rPr lang="en-US" sz="2800" dirty="0" smtClean="0"/>
              <a:t>Some charge at the ‘front end’</a:t>
            </a:r>
          </a:p>
          <a:p>
            <a:pPr marL="725488" indent="-588963">
              <a:spcAft>
                <a:spcPts val="600"/>
              </a:spcAft>
            </a:pPr>
            <a:r>
              <a:rPr lang="en-US" sz="2800" dirty="0" smtClean="0"/>
              <a:t>More than half do not levy a charge at all</a:t>
            </a:r>
          </a:p>
          <a:p>
            <a:pPr marL="725488" indent="-588963">
              <a:spcAft>
                <a:spcPts val="600"/>
              </a:spcAft>
            </a:pPr>
            <a:r>
              <a:rPr lang="en-US" sz="2800" dirty="0" smtClean="0"/>
              <a:t>Around 8500 of them</a:t>
            </a:r>
          </a:p>
          <a:p>
            <a:pPr marL="725488" indent="-588963">
              <a:spcAft>
                <a:spcPts val="600"/>
              </a:spcAft>
            </a:pPr>
            <a:r>
              <a:rPr lang="en-US" sz="2800" dirty="0" smtClean="0"/>
              <a:t>Listed in the Directory of Open Access Journals (DOAJ: </a:t>
            </a:r>
            <a:r>
              <a:rPr lang="en-US" sz="2800" dirty="0" smtClean="0">
                <a:hlinkClick r:id="rId2"/>
              </a:rPr>
              <a:t>www.doaj.org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Open Access repositories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91722"/>
          </a:xfrm>
        </p:spPr>
        <p:txBody>
          <a:bodyPr>
            <a:normAutofit/>
          </a:bodyPr>
          <a:lstStyle/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Digital collections</a:t>
            </a:r>
          </a:p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Most usually institutional</a:t>
            </a:r>
          </a:p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Sometimes </a:t>
            </a:r>
            <a:r>
              <a:rPr lang="en-US" sz="2400" dirty="0" err="1" smtClean="0"/>
              <a:t>centralised</a:t>
            </a:r>
            <a:r>
              <a:rPr lang="en-US" sz="2400" dirty="0" smtClean="0"/>
              <a:t> (subject-based)</a:t>
            </a:r>
          </a:p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Interoperable</a:t>
            </a:r>
          </a:p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Form a network across the world</a:t>
            </a:r>
          </a:p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Create a global database of openly-accessible research</a:t>
            </a:r>
          </a:p>
          <a:p>
            <a:pPr marL="715963" indent="-579438">
              <a:spcAft>
                <a:spcPts val="600"/>
              </a:spcAft>
            </a:pPr>
            <a:r>
              <a:rPr lang="en-US" sz="2400" dirty="0" smtClean="0"/>
              <a:t>Currently c2500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US" dirty="0" smtClean="0"/>
              <a:t>Here’s one</a:t>
            </a:r>
            <a:endParaRPr lang="en-US" dirty="0"/>
          </a:p>
        </p:txBody>
      </p:sp>
      <p:pic>
        <p:nvPicPr>
          <p:cNvPr id="4" name="Picture 3" descr="ERIC Oct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980728"/>
            <a:ext cx="6336757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05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776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Author advantages from Open Access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201"/>
            <a:ext cx="8229600" cy="2925936"/>
          </a:xfrm>
        </p:spPr>
        <p:txBody>
          <a:bodyPr>
            <a:normAutofit/>
          </a:bodyPr>
          <a:lstStyle/>
          <a:p>
            <a:pPr marL="542925" indent="-542925">
              <a:spcAft>
                <a:spcPts val="600"/>
              </a:spcAft>
            </a:pPr>
            <a:r>
              <a:rPr lang="en-US" dirty="0" smtClean="0"/>
              <a:t>Visibility</a:t>
            </a:r>
          </a:p>
          <a:p>
            <a:pPr marL="542925" indent="-542925">
              <a:spcAft>
                <a:spcPts val="600"/>
              </a:spcAft>
            </a:pPr>
            <a:r>
              <a:rPr lang="en-US" dirty="0" smtClean="0"/>
              <a:t>Usage</a:t>
            </a:r>
          </a:p>
          <a:p>
            <a:pPr marL="542925" indent="-542925">
              <a:spcAft>
                <a:spcPts val="600"/>
              </a:spcAft>
            </a:pPr>
            <a:r>
              <a:rPr lang="en-US" dirty="0" smtClean="0"/>
              <a:t>Impact</a:t>
            </a:r>
          </a:p>
          <a:p>
            <a:pPr marL="542925" indent="-542925">
              <a:spcAft>
                <a:spcPts val="600"/>
              </a:spcAft>
            </a:pPr>
            <a:r>
              <a:rPr lang="en-US" dirty="0" smtClean="0"/>
              <a:t>Personal profiling and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EOS-Green white bg">
  <a:themeElements>
    <a:clrScheme name="Custom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8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EOS-Green white bg.pot</Template>
  <TotalTime>1119</TotalTime>
  <Words>873</Words>
  <Application>Microsoft Office PowerPoint</Application>
  <PresentationFormat>On-screen Show (4:3)</PresentationFormat>
  <Paragraphs>114</Paragraphs>
  <Slides>43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EOS-Green white bg</vt:lpstr>
      <vt:lpstr>Open Access and you: a relationship with promise</vt:lpstr>
      <vt:lpstr>Old paradigms of research dissemination</vt:lpstr>
      <vt:lpstr>New paradigms of research dissemination</vt:lpstr>
      <vt:lpstr>Open Access</vt:lpstr>
      <vt:lpstr>Open Access: how</vt:lpstr>
      <vt:lpstr>Open Access journals</vt:lpstr>
      <vt:lpstr>Open Access repositories</vt:lpstr>
      <vt:lpstr>Here’s one</vt:lpstr>
      <vt:lpstr>Author advantages from Open Access</vt:lpstr>
      <vt:lpstr>Visibility</vt:lpstr>
      <vt:lpstr>An author’s own testimony on open access visibility </vt:lpstr>
      <vt:lpstr>Professor Martin Skitmore  School of Urban Design, QUT</vt:lpstr>
      <vt:lpstr>Usage</vt:lpstr>
      <vt:lpstr>A well-filled repository</vt:lpstr>
      <vt:lpstr>Open Access Week at Liege</vt:lpstr>
      <vt:lpstr>And it gets used</vt:lpstr>
      <vt:lpstr>Slide 17</vt:lpstr>
      <vt:lpstr>Download timeline</vt:lpstr>
      <vt:lpstr>Slide 19</vt:lpstr>
      <vt:lpstr>Slide 20</vt:lpstr>
      <vt:lpstr>Impact</vt:lpstr>
      <vt:lpstr>Slide 22</vt:lpstr>
      <vt:lpstr>Engineering</vt:lpstr>
      <vt:lpstr>Clinical medicine</vt:lpstr>
      <vt:lpstr>Social science</vt:lpstr>
      <vt:lpstr>What OA means to a researcher</vt:lpstr>
      <vt:lpstr>Slide 27</vt:lpstr>
      <vt:lpstr>Slide 28</vt:lpstr>
      <vt:lpstr>Top authors (by download)</vt:lpstr>
      <vt:lpstr>Ray Frost’s impact</vt:lpstr>
      <vt:lpstr>Top authors (by download)</vt:lpstr>
      <vt:lpstr>Martin Skitmore (Urban Design)</vt:lpstr>
      <vt:lpstr>Cardiology</vt:lpstr>
      <vt:lpstr>Law</vt:lpstr>
      <vt:lpstr>Media studies</vt:lpstr>
      <vt:lpstr>Design</vt:lpstr>
      <vt:lpstr>Profiling and marketing</vt:lpstr>
      <vt:lpstr>Melissa Terras</vt:lpstr>
      <vt:lpstr>Slide 39</vt:lpstr>
      <vt:lpstr>Open Access mandatory policies</vt:lpstr>
      <vt:lpstr>Daniel Coit Gilman  First President, Johns Hopkins University</vt:lpstr>
      <vt:lpstr>Resources</vt:lpstr>
      <vt:lpstr>Thank you for listening</vt:lpstr>
    </vt:vector>
  </TitlesOfParts>
  <Company>KEY PERSPECTIVES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Open Access Advantage</dc:title>
  <dc:creator>ALMA SWAN</dc:creator>
  <cp:lastModifiedBy>hl347</cp:lastModifiedBy>
  <cp:revision>28</cp:revision>
  <dcterms:created xsi:type="dcterms:W3CDTF">2012-10-09T15:03:27Z</dcterms:created>
  <dcterms:modified xsi:type="dcterms:W3CDTF">2012-10-23T16:39:49Z</dcterms:modified>
</cp:coreProperties>
</file>