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67" r:id="rId2"/>
    <p:sldId id="256" r:id="rId3"/>
    <p:sldId id="257" r:id="rId4"/>
    <p:sldId id="258" r:id="rId5"/>
    <p:sldId id="259" r:id="rId6"/>
    <p:sldId id="280" r:id="rId7"/>
    <p:sldId id="281" r:id="rId8"/>
    <p:sldId id="282" r:id="rId9"/>
    <p:sldId id="283" r:id="rId10"/>
    <p:sldId id="284" r:id="rId11"/>
    <p:sldId id="285" r:id="rId12"/>
    <p:sldId id="286" r:id="rId13"/>
    <p:sldId id="273" r:id="rId14"/>
    <p:sldId id="293" r:id="rId15"/>
    <p:sldId id="274" r:id="rId16"/>
    <p:sldId id="275" r:id="rId17"/>
    <p:sldId id="276" r:id="rId18"/>
    <p:sldId id="288" r:id="rId19"/>
    <p:sldId id="277" r:id="rId20"/>
    <p:sldId id="289" r:id="rId21"/>
    <p:sldId id="290" r:id="rId22"/>
    <p:sldId id="291" r:id="rId23"/>
    <p:sldId id="292" r:id="rId24"/>
    <p:sldId id="278" r:id="rId25"/>
    <p:sldId id="279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2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103" d="100"/>
          <a:sy n="103" d="100"/>
        </p:scale>
        <p:origin x="-204" y="-96"/>
      </p:cViewPr>
      <p:guideLst>
        <p:guide orient="horz" pos="256"/>
        <p:guide pos="24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868061-72D9-4D7D-9C63-C458518CFD5C}" type="datetimeFigureOut">
              <a:rPr lang="en-GB" smtClean="0"/>
              <a:t>20/01/2015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BEA0DC-A907-4AC3-84F5-4655514E8D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6002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1413" y="684213"/>
            <a:ext cx="4575175" cy="34305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3213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5FF64-71D4-9C40-A778-6C49B0848461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88092-BA19-5540-9279-96EE9364F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84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5FF64-71D4-9C40-A778-6C49B0848461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88092-BA19-5540-9279-96EE9364F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492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5FF64-71D4-9C40-A778-6C49B0848461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88092-BA19-5540-9279-96EE9364F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719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5FF64-71D4-9C40-A778-6C49B0848461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88092-BA19-5540-9279-96EE9364F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272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5FF64-71D4-9C40-A778-6C49B0848461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88092-BA19-5540-9279-96EE9364F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241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5FF64-71D4-9C40-A778-6C49B0848461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88092-BA19-5540-9279-96EE9364F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692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5FF64-71D4-9C40-A778-6C49B0848461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88092-BA19-5540-9279-96EE9364F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73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5FF64-71D4-9C40-A778-6C49B0848461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88092-BA19-5540-9279-96EE9364F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524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5FF64-71D4-9C40-A778-6C49B0848461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88092-BA19-5540-9279-96EE9364F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159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5FF64-71D4-9C40-A778-6C49B0848461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88092-BA19-5540-9279-96EE9364F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636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5FF64-71D4-9C40-A778-6C49B0848461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88092-BA19-5540-9279-96EE9364F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620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5FF64-71D4-9C40-A778-6C49B0848461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A88092-BA19-5540-9279-96EE9364F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190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data-archive.ac.uk/create-manage/format/formats-table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stsum.com/" TargetMode="External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fehousesoftware.com/" TargetMode="Externa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as.exeter.ac.uk/it/infosec/encryptionforlaptops/" TargetMode="External"/><Relationship Id="rId5" Type="http://schemas.openxmlformats.org/officeDocument/2006/relationships/hyperlink" Target="http://www.7-zip.org/" TargetMode="External"/><Relationship Id="rId4" Type="http://schemas.openxmlformats.org/officeDocument/2006/relationships/hyperlink" Target="http://www.axantum.com/AxCrypt/Default.html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as.exeter.ac.uk/library/resources/rdm/" TargetMode="External"/><Relationship Id="rId7" Type="http://schemas.openxmlformats.org/officeDocument/2006/relationships/hyperlink" Target="http://data-archive.ac.uk/create-manage/format/formats-table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data-archive.ac.uk/create-manage/format/organising-data" TargetMode="External"/><Relationship Id="rId5" Type="http://schemas.openxmlformats.org/officeDocument/2006/relationships/hyperlink" Target="http://hdl.handle.net/10036/4280" TargetMode="External"/><Relationship Id="rId4" Type="http://schemas.openxmlformats.org/officeDocument/2006/relationships/hyperlink" Target="http://hdl.handle.net/10036/4279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mailto:openaccess@exeter.ac.uk" TargetMode="External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UoE Corporate PowerpointTitle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769" y="-2850"/>
            <a:ext cx="9174769" cy="6860850"/>
          </a:xfrm>
          <a:prstGeom prst="rect">
            <a:avLst/>
          </a:prstGeom>
        </p:spPr>
      </p:pic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2225092" y="5556406"/>
            <a:ext cx="674828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cs typeface="+mn-cs"/>
              </a:rPr>
              <a:t>How to </a:t>
            </a:r>
            <a:r>
              <a:rPr lang="en-US" sz="28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cs typeface="+mn-cs"/>
              </a:rPr>
              <a:t>Organise</a:t>
            </a: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cs typeface="+mn-cs"/>
              </a:rPr>
              <a:t> your Files and Folders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  <a:cs typeface="+mn-cs"/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2248851" y="6124090"/>
            <a:ext cx="7772400" cy="424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Gareth Cole. Data Curation Officer. 6</a:t>
            </a:r>
            <a:r>
              <a:rPr lang="en-GB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th</a:t>
            </a:r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 October 2014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14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oE Corporate Ppoint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31" y="25656"/>
            <a:ext cx="9169873" cy="6858000"/>
          </a:xfrm>
          <a:prstGeom prst="rect">
            <a:avLst/>
          </a:prstGeom>
        </p:spPr>
      </p:pic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290362" y="381000"/>
            <a:ext cx="853769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dirty="0" smtClean="0">
                <a:solidFill>
                  <a:srgbClr val="0062AB"/>
                </a:solidFill>
                <a:latin typeface="Arial" charset="0"/>
                <a:cs typeface="+mn-cs"/>
              </a:rPr>
              <a:t>Version Control: Multiple Users</a:t>
            </a:r>
            <a:endParaRPr lang="en-US" sz="3600" dirty="0">
              <a:solidFill>
                <a:srgbClr val="0062AB"/>
              </a:solidFill>
              <a:cs typeface="+mn-cs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95913" y="1266825"/>
            <a:ext cx="8532141" cy="2631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79425" indent="-34290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200" dirty="0">
                <a:solidFill>
                  <a:srgbClr val="0062A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2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Control </a:t>
            </a:r>
            <a:r>
              <a:rPr lang="en-GB" sz="22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rights to file editing: read/write permissions</a:t>
            </a:r>
          </a:p>
          <a:p>
            <a:pPr marL="136525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en-GB" sz="2200" i="1" dirty="0">
                <a:solidFill>
                  <a:srgbClr val="0062AB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GB" sz="2200" i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e.g. Microsoft Office</a:t>
            </a:r>
          </a:p>
          <a:p>
            <a:pPr marL="479425" indent="-34290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200" dirty="0" smtClean="0">
                <a:solidFill>
                  <a:srgbClr val="0062A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2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Versioning/file </a:t>
            </a:r>
            <a:r>
              <a:rPr lang="en-GB" sz="22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sharing software:</a:t>
            </a:r>
          </a:p>
          <a:p>
            <a:pPr marL="136525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en-GB" sz="2200" i="1" dirty="0">
                <a:solidFill>
                  <a:srgbClr val="0062AB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GB" sz="2200" i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e.g. Google Drive, Amazon S3</a:t>
            </a:r>
          </a:p>
          <a:p>
            <a:pPr marL="479425" indent="-34290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200" dirty="0" smtClean="0">
                <a:solidFill>
                  <a:srgbClr val="0062A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2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Merging </a:t>
            </a:r>
            <a:r>
              <a:rPr lang="en-GB" sz="22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of multiple entries/edits</a:t>
            </a:r>
          </a:p>
        </p:txBody>
      </p:sp>
    </p:spTree>
    <p:extLst>
      <p:ext uri="{BB962C8B-B14F-4D97-AF65-F5344CB8AC3E}">
        <p14:creationId xmlns:p14="http://schemas.microsoft.com/office/powerpoint/2010/main" val="231504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oE Corporate Ppoint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31" y="25656"/>
            <a:ext cx="9169873" cy="6858000"/>
          </a:xfrm>
          <a:prstGeom prst="rect">
            <a:avLst/>
          </a:prstGeom>
        </p:spPr>
      </p:pic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290362" y="381000"/>
            <a:ext cx="853769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dirty="0" smtClean="0">
                <a:solidFill>
                  <a:srgbClr val="0062AB"/>
                </a:solidFill>
                <a:latin typeface="Arial" charset="0"/>
                <a:cs typeface="+mn-cs"/>
              </a:rPr>
              <a:t>Version Control: Multiple Locations</a:t>
            </a:r>
            <a:endParaRPr lang="en-US" sz="3600" dirty="0">
              <a:solidFill>
                <a:srgbClr val="0062AB"/>
              </a:solidFill>
              <a:cs typeface="+mn-cs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90362" y="1266825"/>
            <a:ext cx="8532141" cy="232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lvl="1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GB" sz="2200" dirty="0" smtClean="0">
                <a:solidFill>
                  <a:srgbClr val="0062A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2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Synchronise files</a:t>
            </a:r>
          </a:p>
          <a:p>
            <a:pPr marL="914400" lvl="3">
              <a:lnSpc>
                <a:spcPct val="150000"/>
              </a:lnSpc>
              <a:defRPr/>
            </a:pPr>
            <a:r>
              <a:rPr lang="en-GB" sz="2200" i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e.g. MS SyncToy software, </a:t>
            </a:r>
            <a:r>
              <a:rPr lang="en-GB" sz="2200" i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DropBox</a:t>
            </a:r>
            <a:r>
              <a:rPr lang="en-GB" sz="2200" i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OneDrive</a:t>
            </a:r>
            <a:endParaRPr lang="en-GB" sz="2200" i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lvl="1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GB" sz="2200" dirty="0" smtClean="0">
                <a:solidFill>
                  <a:srgbClr val="0062A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2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Use </a:t>
            </a:r>
            <a:r>
              <a:rPr lang="en-GB" sz="22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remote desktop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400" dirty="0">
              <a:solidFill>
                <a:srgbClr val="0062AB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200" dirty="0">
              <a:solidFill>
                <a:srgbClr val="0062AB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069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oE Corporate Ppoint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31" y="25656"/>
            <a:ext cx="9169873" cy="6858000"/>
          </a:xfrm>
          <a:prstGeom prst="rect">
            <a:avLst/>
          </a:prstGeom>
        </p:spPr>
      </p:pic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290362" y="381000"/>
            <a:ext cx="853769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dirty="0" smtClean="0">
                <a:solidFill>
                  <a:srgbClr val="0062AB"/>
                </a:solidFill>
                <a:latin typeface="Arial" charset="0"/>
                <a:cs typeface="+mn-cs"/>
              </a:rPr>
              <a:t>Non-Digital Storage</a:t>
            </a:r>
            <a:endParaRPr lang="en-US" sz="3600" dirty="0">
              <a:solidFill>
                <a:srgbClr val="0062AB"/>
              </a:solidFill>
              <a:cs typeface="+mn-cs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95913" y="1266825"/>
            <a:ext cx="8532141" cy="2320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defRPr/>
            </a:pPr>
            <a:r>
              <a:rPr lang="en-US" sz="2200" b="1" dirty="0" smtClean="0">
                <a:solidFill>
                  <a:srgbClr val="808080"/>
                </a:solidFill>
                <a:latin typeface="Arial" charset="0"/>
              </a:rPr>
              <a:t>Always follow the procedures stated in your ethical approval</a:t>
            </a:r>
            <a:endParaRPr lang="en-US" sz="2200" b="1" dirty="0">
              <a:solidFill>
                <a:srgbClr val="808080"/>
              </a:solidFill>
              <a:latin typeface="Arial" charset="0"/>
            </a:endParaRPr>
          </a:p>
          <a:p>
            <a:pPr>
              <a:lnSpc>
                <a:spcPct val="120000"/>
              </a:lnSpc>
              <a:spcBef>
                <a:spcPct val="50000"/>
              </a:spcBef>
              <a:defRPr/>
            </a:pPr>
            <a:r>
              <a:rPr lang="en-US" sz="2200" dirty="0" smtClean="0">
                <a:solidFill>
                  <a:srgbClr val="808080"/>
                </a:solidFill>
                <a:latin typeface="Arial" charset="0"/>
              </a:rPr>
              <a:t>Confidential items, e.g. signed consent forms, interview notes</a:t>
            </a:r>
            <a:endParaRPr lang="en-US" sz="2200" dirty="0">
              <a:solidFill>
                <a:srgbClr val="808080"/>
              </a:solidFill>
              <a:latin typeface="Arial" charset="0"/>
            </a:endParaRPr>
          </a:p>
          <a:p>
            <a:pPr>
              <a:spcBef>
                <a:spcPts val="600"/>
              </a:spcBef>
              <a:defRPr/>
            </a:pPr>
            <a:r>
              <a:rPr lang="en-US" sz="2200" dirty="0">
                <a:solidFill>
                  <a:srgbClr val="0062AB"/>
                </a:solidFill>
                <a:latin typeface="Arial" charset="0"/>
              </a:rPr>
              <a:t>•</a:t>
            </a:r>
            <a:r>
              <a:rPr lang="en-US" sz="2200" dirty="0">
                <a:solidFill>
                  <a:srgbClr val="42535A"/>
                </a:solidFill>
                <a:latin typeface="Arial" charset="0"/>
              </a:rPr>
              <a:t>  </a:t>
            </a:r>
            <a:r>
              <a:rPr lang="en-US" sz="2200" dirty="0" smtClean="0">
                <a:solidFill>
                  <a:srgbClr val="42535A"/>
                </a:solidFill>
                <a:latin typeface="Arial" charset="0"/>
              </a:rPr>
              <a:t>  </a:t>
            </a:r>
            <a:r>
              <a:rPr lang="en-US" sz="2200" dirty="0" smtClean="0">
                <a:solidFill>
                  <a:srgbClr val="808080"/>
                </a:solidFill>
                <a:latin typeface="Arial" charset="0"/>
              </a:rPr>
              <a:t>Store securely, behind a lock</a:t>
            </a:r>
            <a:endParaRPr lang="en-US" sz="2200" dirty="0">
              <a:solidFill>
                <a:srgbClr val="808080"/>
              </a:solidFill>
              <a:latin typeface="Arial" charset="0"/>
            </a:endParaRPr>
          </a:p>
          <a:p>
            <a:pPr>
              <a:spcBef>
                <a:spcPts val="600"/>
              </a:spcBef>
              <a:defRPr/>
            </a:pPr>
            <a:r>
              <a:rPr lang="en-US" sz="2200" dirty="0">
                <a:solidFill>
                  <a:srgbClr val="0062AB"/>
                </a:solidFill>
                <a:latin typeface="Arial" charset="0"/>
              </a:rPr>
              <a:t>•</a:t>
            </a:r>
            <a:r>
              <a:rPr lang="en-US" sz="2200" dirty="0">
                <a:solidFill>
                  <a:srgbClr val="42535A"/>
                </a:solidFill>
                <a:latin typeface="Arial" charset="0"/>
              </a:rPr>
              <a:t>  </a:t>
            </a:r>
            <a:r>
              <a:rPr lang="en-US" sz="2200" dirty="0" smtClean="0">
                <a:solidFill>
                  <a:srgbClr val="42535A"/>
                </a:solidFill>
                <a:latin typeface="Arial" charset="0"/>
              </a:rPr>
              <a:t>  </a:t>
            </a:r>
            <a:r>
              <a:rPr lang="en-US" sz="2200" dirty="0" smtClean="0">
                <a:solidFill>
                  <a:srgbClr val="808080"/>
                </a:solidFill>
                <a:latin typeface="Arial" charset="0"/>
              </a:rPr>
              <a:t>Separate from data files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solidFill>
                  <a:srgbClr val="0062AB"/>
                </a:solidFill>
                <a:latin typeface="Arial" charset="0"/>
              </a:rPr>
              <a:t> </a:t>
            </a:r>
            <a:r>
              <a:rPr lang="en-US" sz="2200" dirty="0" smtClean="0">
                <a:solidFill>
                  <a:srgbClr val="808080"/>
                </a:solidFill>
                <a:latin typeface="Arial" charset="0"/>
              </a:rPr>
              <a:t>Can you scan them?</a:t>
            </a:r>
          </a:p>
        </p:txBody>
      </p:sp>
    </p:spTree>
    <p:extLst>
      <p:ext uri="{BB962C8B-B14F-4D97-AF65-F5344CB8AC3E}">
        <p14:creationId xmlns:p14="http://schemas.microsoft.com/office/powerpoint/2010/main" val="108204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oE Corporate Ppoint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31" y="25656"/>
            <a:ext cx="9169873" cy="6858000"/>
          </a:xfrm>
          <a:prstGeom prst="rect">
            <a:avLst/>
          </a:prstGeom>
        </p:spPr>
      </p:pic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290362" y="381000"/>
            <a:ext cx="853769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dirty="0" smtClean="0">
                <a:solidFill>
                  <a:srgbClr val="0062AB"/>
                </a:solidFill>
                <a:latin typeface="Arial" charset="0"/>
                <a:cs typeface="+mn-cs"/>
              </a:rPr>
              <a:t>Directory Structure: Tips</a:t>
            </a:r>
            <a:endParaRPr lang="en-US" sz="3600" dirty="0">
              <a:solidFill>
                <a:srgbClr val="0062AB"/>
              </a:solidFill>
              <a:cs typeface="+mn-cs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95913" y="1266825"/>
            <a:ext cx="8532141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62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documentation files in separate </a:t>
            </a: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folders</a:t>
            </a:r>
            <a:endParaRPr lang="en-GB" sz="2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62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Store 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like with like (file type):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62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files: organised by data type and then by research </a:t>
            </a: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activity</a:t>
            </a:r>
            <a:endParaRPr lang="en-GB" sz="2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62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Documentation 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files: by type of documentation file then by research </a:t>
            </a: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activity</a:t>
            </a:r>
            <a:endParaRPr lang="en-GB" sz="2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62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Restrict 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level of folders to 4 </a:t>
            </a: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deep</a:t>
            </a:r>
            <a:endParaRPr lang="en-GB" sz="2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62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 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sub-folders in each </a:t>
            </a: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folder</a:t>
            </a:r>
            <a:endParaRPr lang="en-GB" sz="2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62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can’t see all subfolders at a glance, create an alphabetic </a:t>
            </a: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menu </a:t>
            </a:r>
            <a:endParaRPr lang="en-GB" sz="2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62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shortcuts instead of multiple </a:t>
            </a: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copies</a:t>
            </a:r>
            <a:endParaRPr lang="en-GB" sz="2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67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oE Corporate Ppoint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158"/>
            <a:ext cx="9144000" cy="6838650"/>
          </a:xfrm>
          <a:prstGeom prst="rect">
            <a:avLst/>
          </a:prstGeom>
        </p:spPr>
      </p:pic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290362" y="381000"/>
            <a:ext cx="853769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dirty="0" smtClean="0">
                <a:solidFill>
                  <a:srgbClr val="0062AB"/>
                </a:solidFill>
                <a:latin typeface="Arial" charset="0"/>
                <a:cs typeface="+mn-cs"/>
              </a:rPr>
              <a:t>Directory Structure: Example</a:t>
            </a:r>
            <a:endParaRPr lang="en-US" sz="3600" dirty="0">
              <a:solidFill>
                <a:srgbClr val="0062AB"/>
              </a:solidFill>
              <a:cs typeface="+mn-cs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95913" y="1266825"/>
            <a:ext cx="8532141" cy="461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defRPr/>
            </a:pPr>
            <a:endParaRPr lang="en-US" sz="2200" dirty="0">
              <a:solidFill>
                <a:srgbClr val="808080"/>
              </a:solidFill>
              <a:latin typeface="Arial" charset="0"/>
            </a:endParaRPr>
          </a:p>
        </p:txBody>
      </p:sp>
      <p:pic>
        <p:nvPicPr>
          <p:cNvPr id="5" name="Content Placeholder 3" descr="DirectoryStructu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3" y="1128155"/>
            <a:ext cx="6824901" cy="428435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80402" y="5511227"/>
            <a:ext cx="29158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smtClean="0"/>
              <a:t>Image used with permission from the UKDA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92199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oE Corporate Ppoint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31" y="25656"/>
            <a:ext cx="9169873" cy="6858000"/>
          </a:xfrm>
          <a:prstGeom prst="rect">
            <a:avLst/>
          </a:prstGeom>
        </p:spPr>
      </p:pic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290362" y="381000"/>
            <a:ext cx="8537692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dirty="0" smtClean="0">
                <a:solidFill>
                  <a:srgbClr val="0062AB"/>
                </a:solidFill>
                <a:latin typeface="Arial" charset="0"/>
                <a:cs typeface="+mn-cs"/>
              </a:rPr>
              <a:t>What Format </a:t>
            </a:r>
            <a:r>
              <a:rPr lang="en-US" sz="3600" dirty="0" smtClean="0">
                <a:solidFill>
                  <a:srgbClr val="0062AB"/>
                </a:solidFill>
                <a:latin typeface="Arial" charset="0"/>
              </a:rPr>
              <a:t>S</a:t>
            </a:r>
            <a:r>
              <a:rPr lang="en-US" sz="3600" dirty="0" smtClean="0">
                <a:solidFill>
                  <a:srgbClr val="0062AB"/>
                </a:solidFill>
                <a:latin typeface="Arial" charset="0"/>
                <a:cs typeface="+mn-cs"/>
              </a:rPr>
              <a:t>hould I Store my Data in? (Open Formats)</a:t>
            </a:r>
            <a:endParaRPr lang="en-US" sz="3600" dirty="0">
              <a:solidFill>
                <a:srgbClr val="0062AB"/>
              </a:solidFill>
              <a:cs typeface="+mn-cs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90362" y="1581329"/>
            <a:ext cx="8532141" cy="317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62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an Open Format?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62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specification has been published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62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format can be used and implemented by </a:t>
            </a: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anyone</a:t>
            </a:r>
          </a:p>
          <a:p>
            <a:pPr lvl="1"/>
            <a:r>
              <a:rPr lang="en-GB" sz="2000" dirty="0">
                <a:solidFill>
                  <a:srgbClr val="0062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smtClean="0">
                <a:solidFill>
                  <a:srgbClr val="0062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e.g. csv or txt</a:t>
            </a:r>
            <a:endParaRPr lang="en-GB" sz="2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62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Advantages 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Open Formats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62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limited to one piece of software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62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chance of being able to use the format in the </a:t>
            </a: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62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Disadvantages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62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Tend to be “simpler” and hold less information</a:t>
            </a:r>
            <a:endParaRPr lang="en-GB" sz="2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UKDA table of Optimal File Formats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925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oE Corporate Ppoint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31" y="25656"/>
            <a:ext cx="9169873" cy="6858000"/>
          </a:xfrm>
          <a:prstGeom prst="rect">
            <a:avLst/>
          </a:prstGeom>
        </p:spPr>
      </p:pic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290362" y="381000"/>
            <a:ext cx="8537692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dirty="0" smtClean="0">
                <a:solidFill>
                  <a:srgbClr val="0062AB"/>
                </a:solidFill>
                <a:latin typeface="Arial" charset="0"/>
                <a:cs typeface="+mn-cs"/>
              </a:rPr>
              <a:t>What Format </a:t>
            </a:r>
            <a:r>
              <a:rPr lang="en-US" sz="3600" dirty="0">
                <a:solidFill>
                  <a:srgbClr val="0062AB"/>
                </a:solidFill>
                <a:latin typeface="Arial" charset="0"/>
              </a:rPr>
              <a:t>S</a:t>
            </a:r>
            <a:r>
              <a:rPr lang="en-US" sz="3600" dirty="0" smtClean="0">
                <a:solidFill>
                  <a:srgbClr val="0062AB"/>
                </a:solidFill>
                <a:latin typeface="Arial" charset="0"/>
                <a:cs typeface="+mn-cs"/>
              </a:rPr>
              <a:t>hould I Store my Data in? (Lossless Formats)</a:t>
            </a:r>
            <a:endParaRPr lang="en-US" sz="3600" dirty="0">
              <a:solidFill>
                <a:srgbClr val="0062AB"/>
              </a:solidFill>
              <a:cs typeface="+mn-cs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95913" y="1581329"/>
            <a:ext cx="8532141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62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a Lossless Format?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62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compressed without any being lost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62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Lossy</a:t>
            </a: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compression formats discard data in the compression process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62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 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preservation/archiving purposes</a:t>
            </a:r>
          </a:p>
          <a:p>
            <a:pPr lvl="1"/>
            <a:r>
              <a:rPr lang="en-GB" sz="2000" smtClean="0">
                <a:solidFill>
                  <a:srgbClr val="0062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	</a:t>
            </a:r>
            <a:r>
              <a:rPr lang="en-GB" sz="200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., TIFF, PDF/A, MPEG, FLAC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62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Advantage 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Lossless Formats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62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original data can be recreated as none has been lost</a:t>
            </a:r>
          </a:p>
        </p:txBody>
      </p:sp>
    </p:spTree>
    <p:extLst>
      <p:ext uri="{BB962C8B-B14F-4D97-AF65-F5344CB8AC3E}">
        <p14:creationId xmlns:p14="http://schemas.microsoft.com/office/powerpoint/2010/main" val="233086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oE Corporate Ppoint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31" y="25656"/>
            <a:ext cx="9169873" cy="6858000"/>
          </a:xfrm>
          <a:prstGeom prst="rect">
            <a:avLst/>
          </a:prstGeom>
        </p:spPr>
      </p:pic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290362" y="381000"/>
            <a:ext cx="853769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dirty="0" smtClean="0">
                <a:solidFill>
                  <a:srgbClr val="0062AB"/>
                </a:solidFill>
                <a:latin typeface="Arial" charset="0"/>
                <a:cs typeface="+mn-cs"/>
              </a:rPr>
              <a:t>Potential Issues with File Formats</a:t>
            </a:r>
            <a:endParaRPr lang="en-US" sz="3600" dirty="0">
              <a:solidFill>
                <a:srgbClr val="0062AB"/>
              </a:solidFill>
              <a:cs typeface="+mn-cs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95913" y="1266825"/>
            <a:ext cx="8532141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62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files – Lossless formats tend to be larger (because they hold more information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file)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62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Version control – if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file is stored in more than one format do you update both formats when you make changes?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62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Storage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at least one back up (and/or the master copy) should be kept separate to your working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62AB"/>
                </a:solidFill>
                <a:latin typeface="Arial" charset="0"/>
                <a:cs typeface="Arial" charset="0"/>
              </a:rPr>
              <a:t>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cs typeface="Arial" charset="0"/>
              </a:rPr>
              <a:t>Make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latin typeface="Arial" charset="0"/>
                <a:cs typeface="Arial" charset="0"/>
              </a:rPr>
              <a:t>sure you don’t lose important information when migrating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cs typeface="Arial" charset="0"/>
              </a:rPr>
              <a:t>formats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62AB"/>
                </a:solidFill>
                <a:latin typeface="Arial" charset="0"/>
                <a:cs typeface="Arial" charset="0"/>
              </a:rPr>
              <a:t>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cs typeface="Arial" charset="0"/>
              </a:rPr>
              <a:t>Files may not open in older/newer versions of the software (</a:t>
            </a:r>
            <a:r>
              <a:rPr lang="en-GB" sz="2400" dirty="0" err="1" smtClean="0">
                <a:solidFill>
                  <a:schemeClr val="bg1">
                    <a:lumMod val="50000"/>
                  </a:schemeClr>
                </a:solidFill>
                <a:latin typeface="Arial" charset="0"/>
                <a:cs typeface="Arial" charset="0"/>
              </a:rPr>
              <a:t>Nvivo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cs typeface="Arial" charset="0"/>
              </a:rPr>
              <a:t> example)</a:t>
            </a:r>
            <a:endParaRPr lang="en-GB" sz="2400" dirty="0">
              <a:solidFill>
                <a:schemeClr val="bg1">
                  <a:lumMod val="50000"/>
                </a:schemeClr>
              </a:solidFill>
              <a:latin typeface="Arial" charset="0"/>
              <a:cs typeface="Arial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425944A-3F66-4A65-ACF3-117E05A85BE0}" type="slidenum">
              <a:rPr lang="en-GB"/>
              <a:pPr>
                <a:defRPr/>
              </a:pPr>
              <a:t>18</a:t>
            </a:fld>
            <a:endParaRPr lang="en-GB"/>
          </a:p>
        </p:txBody>
      </p:sp>
      <p:sp>
        <p:nvSpPr>
          <p:cNvPr id="2252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0"/>
            <a:ext cx="7704138" cy="765175"/>
          </a:xfrm>
        </p:spPr>
        <p:txBody>
          <a:bodyPr/>
          <a:lstStyle/>
          <a:p>
            <a:pPr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GB" dirty="0" smtClean="0">
                <a:solidFill>
                  <a:srgbClr val="0062AB"/>
                </a:solidFill>
                <a:latin typeface="Arial" pitchFamily="34" charset="0"/>
                <a:cs typeface="Arial" pitchFamily="34" charset="0"/>
              </a:rPr>
              <a:t>Example: Format Conversion</a:t>
            </a:r>
          </a:p>
        </p:txBody>
      </p:sp>
      <p:pic>
        <p:nvPicPr>
          <p:cNvPr id="768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3511550"/>
            <a:ext cx="6551612" cy="2432050"/>
          </a:xfrm>
          <a:prstGeom prst="rect">
            <a:avLst/>
          </a:prstGeom>
          <a:noFill/>
          <a:ln w="25400">
            <a:solidFill>
              <a:srgbClr val="003366"/>
            </a:solidFill>
            <a:miter lim="800000"/>
            <a:headEnd/>
            <a:tailEnd/>
          </a:ln>
        </p:spPr>
      </p:pic>
      <p:pic>
        <p:nvPicPr>
          <p:cNvPr id="7680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088" y="981075"/>
            <a:ext cx="6480175" cy="2035175"/>
          </a:xfrm>
          <a:prstGeom prst="rect">
            <a:avLst/>
          </a:prstGeom>
          <a:noFill/>
          <a:ln w="25400">
            <a:solidFill>
              <a:srgbClr val="003366"/>
            </a:solidFill>
            <a:miter lim="800000"/>
            <a:headEnd/>
            <a:tailEnd/>
          </a:ln>
        </p:spPr>
      </p:pic>
      <p:sp>
        <p:nvSpPr>
          <p:cNvPr id="76805" name="Text Box 5"/>
          <p:cNvSpPr txBox="1">
            <a:spLocks noChangeArrowheads="1"/>
          </p:cNvSpPr>
          <p:nvPr/>
        </p:nvSpPr>
        <p:spPr bwMode="auto">
          <a:xfrm>
            <a:off x="769938" y="3068638"/>
            <a:ext cx="5183187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>
                <a:cs typeface="Arial" charset="0"/>
              </a:rPr>
              <a:t>MS Excel format</a:t>
            </a:r>
            <a:r>
              <a:rPr lang="en-GB" sz="1400">
                <a:solidFill>
                  <a:srgbClr val="003366"/>
                </a:solidFill>
                <a:latin typeface="Calibri" pitchFamily="34" charset="0"/>
              </a:rPr>
              <a:t>	</a:t>
            </a:r>
          </a:p>
        </p:txBody>
      </p:sp>
      <p:sp>
        <p:nvSpPr>
          <p:cNvPr id="76806" name="Text Box 6"/>
          <p:cNvSpPr txBox="1">
            <a:spLocks noChangeArrowheads="1"/>
          </p:cNvSpPr>
          <p:nvPr/>
        </p:nvSpPr>
        <p:spPr bwMode="auto">
          <a:xfrm>
            <a:off x="755650" y="5942013"/>
            <a:ext cx="43195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>
                <a:cs typeface="Arial" charset="0"/>
              </a:rPr>
              <a:t>Tab–delimited text format</a:t>
            </a:r>
            <a:r>
              <a:rPr lang="en-GB">
                <a:latin typeface="Century Schoolbook" pitchFamily="18" charset="0"/>
              </a:rPr>
              <a:t>	</a:t>
            </a:r>
          </a:p>
        </p:txBody>
      </p:sp>
      <p:sp>
        <p:nvSpPr>
          <p:cNvPr id="2" name="Oval 1"/>
          <p:cNvSpPr/>
          <p:nvPr/>
        </p:nvSpPr>
        <p:spPr>
          <a:xfrm>
            <a:off x="5940425" y="4149725"/>
            <a:ext cx="1584325" cy="358775"/>
          </a:xfrm>
          <a:prstGeom prst="ellipse">
            <a:avLst/>
          </a:prstGeom>
          <a:noFill/>
          <a:ln w="12700">
            <a:solidFill>
              <a:srgbClr val="8EC55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8" name="Oval 7"/>
          <p:cNvSpPr/>
          <p:nvPr/>
        </p:nvSpPr>
        <p:spPr>
          <a:xfrm>
            <a:off x="2627313" y="4481513"/>
            <a:ext cx="1582737" cy="360362"/>
          </a:xfrm>
          <a:prstGeom prst="ellipse">
            <a:avLst/>
          </a:prstGeom>
          <a:noFill/>
          <a:ln w="12700">
            <a:solidFill>
              <a:srgbClr val="8EC55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76809" name="TextBox 2"/>
          <p:cNvSpPr txBox="1">
            <a:spLocks noChangeArrowheads="1"/>
          </p:cNvSpPr>
          <p:nvPr/>
        </p:nvSpPr>
        <p:spPr bwMode="auto">
          <a:xfrm>
            <a:off x="7585075" y="4727575"/>
            <a:ext cx="1368425" cy="523875"/>
          </a:xfrm>
          <a:prstGeom prst="rect">
            <a:avLst/>
          </a:prstGeom>
          <a:noFill/>
          <a:ln w="9525">
            <a:solidFill>
              <a:srgbClr val="8EC55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dirty="0">
                <a:latin typeface="Century Schoolbook" pitchFamily="18" charset="0"/>
              </a:rPr>
              <a:t>Loss of annotation</a:t>
            </a:r>
          </a:p>
        </p:txBody>
      </p:sp>
      <p:cxnSp>
        <p:nvCxnSpPr>
          <p:cNvPr id="5" name="Straight Arrow Connector 4"/>
          <p:cNvCxnSpPr>
            <a:endCxn id="76809" idx="1"/>
          </p:cNvCxnSpPr>
          <p:nvPr/>
        </p:nvCxnSpPr>
        <p:spPr>
          <a:xfrm>
            <a:off x="4210050" y="4660900"/>
            <a:ext cx="3375025" cy="328613"/>
          </a:xfrm>
          <a:prstGeom prst="straightConnector1">
            <a:avLst/>
          </a:prstGeom>
          <a:ln w="12700">
            <a:solidFill>
              <a:srgbClr val="8EC55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7413625" y="4454525"/>
            <a:ext cx="398463" cy="273050"/>
          </a:xfrm>
          <a:prstGeom prst="straightConnector1">
            <a:avLst/>
          </a:prstGeom>
          <a:ln w="12700" cmpd="sng">
            <a:solidFill>
              <a:srgbClr val="8EC55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373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oE Corporate Ppoint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31" y="25656"/>
            <a:ext cx="9169873" cy="6858000"/>
          </a:xfrm>
          <a:prstGeom prst="rect">
            <a:avLst/>
          </a:prstGeom>
        </p:spPr>
      </p:pic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290362" y="381000"/>
            <a:ext cx="853769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dirty="0" smtClean="0">
                <a:solidFill>
                  <a:srgbClr val="0062AB"/>
                </a:solidFill>
                <a:latin typeface="Arial" charset="0"/>
                <a:cs typeface="+mn-cs"/>
              </a:rPr>
              <a:t>Exercise</a:t>
            </a:r>
            <a:endParaRPr lang="en-US" sz="3600" dirty="0">
              <a:solidFill>
                <a:srgbClr val="0062AB"/>
              </a:solidFill>
              <a:cs typeface="+mn-cs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95913" y="1266825"/>
            <a:ext cx="8532141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62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Think 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data formats you have used during your research: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62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 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open them without specific software?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62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 you used those formats?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62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 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use other formats without losing information?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62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 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ever had problems with opening files from either other researchers or that you had created previously?</a:t>
            </a:r>
          </a:p>
        </p:txBody>
      </p:sp>
    </p:spTree>
    <p:extLst>
      <p:ext uri="{BB962C8B-B14F-4D97-AF65-F5344CB8AC3E}">
        <p14:creationId xmlns:p14="http://schemas.microsoft.com/office/powerpoint/2010/main" val="30770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oE Corporate Powerpoint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31" y="25656"/>
            <a:ext cx="9169873" cy="6858000"/>
          </a:xfrm>
          <a:prstGeom prst="rect">
            <a:avLst/>
          </a:prstGeom>
        </p:spPr>
      </p:pic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290362" y="381000"/>
            <a:ext cx="853769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dirty="0" smtClean="0">
                <a:solidFill>
                  <a:srgbClr val="0062AB"/>
                </a:solidFill>
                <a:latin typeface="Arial" charset="0"/>
                <a:cs typeface="+mn-cs"/>
              </a:rPr>
              <a:t>Introductions</a:t>
            </a:r>
            <a:endParaRPr lang="en-US" sz="3600" dirty="0">
              <a:solidFill>
                <a:srgbClr val="0062AB"/>
              </a:solidFill>
              <a:cs typeface="+mn-cs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95913" y="1266825"/>
            <a:ext cx="8532141" cy="134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60000"/>
              </a:lnSpc>
              <a:spcBef>
                <a:spcPct val="50000"/>
              </a:spcBef>
              <a:defRPr/>
            </a:pPr>
            <a:r>
              <a:rPr lang="en-US" sz="2200" dirty="0" smtClean="0">
                <a:solidFill>
                  <a:srgbClr val="0062AB"/>
                </a:solidFill>
                <a:latin typeface="Arial" charset="0"/>
                <a:cs typeface="+mn-cs"/>
              </a:rPr>
              <a:t>•</a:t>
            </a:r>
            <a:r>
              <a:rPr lang="en-US" sz="2200" dirty="0" smtClean="0">
                <a:solidFill>
                  <a:srgbClr val="42535A"/>
                </a:solidFill>
                <a:latin typeface="Arial" charset="0"/>
                <a:cs typeface="+mn-cs"/>
              </a:rPr>
              <a:t>  </a:t>
            </a:r>
            <a:r>
              <a:rPr lang="en-US" sz="2200" dirty="0" smtClean="0">
                <a:solidFill>
                  <a:srgbClr val="808080"/>
                </a:solidFill>
                <a:latin typeface="Arial" charset="0"/>
                <a:cs typeface="+mn-cs"/>
              </a:rPr>
              <a:t>Who are we?</a:t>
            </a:r>
            <a:endParaRPr lang="en-US" sz="2200" dirty="0">
              <a:solidFill>
                <a:srgbClr val="808080"/>
              </a:solidFill>
              <a:latin typeface="Arial" charset="0"/>
              <a:cs typeface="+mn-cs"/>
            </a:endParaRPr>
          </a:p>
          <a:p>
            <a:pPr>
              <a:lnSpc>
                <a:spcPct val="160000"/>
              </a:lnSpc>
              <a:spcBef>
                <a:spcPct val="50000"/>
              </a:spcBef>
              <a:defRPr/>
            </a:pPr>
            <a:r>
              <a:rPr lang="en-US" sz="2200" dirty="0">
                <a:solidFill>
                  <a:srgbClr val="0062AB"/>
                </a:solidFill>
                <a:latin typeface="Arial" charset="0"/>
                <a:cs typeface="+mn-cs"/>
              </a:rPr>
              <a:t>•</a:t>
            </a:r>
            <a:r>
              <a:rPr lang="en-US" sz="2200" dirty="0">
                <a:solidFill>
                  <a:srgbClr val="42535A"/>
                </a:solidFill>
                <a:latin typeface="Arial" charset="0"/>
                <a:cs typeface="+mn-cs"/>
              </a:rPr>
              <a:t>  </a:t>
            </a:r>
            <a:r>
              <a:rPr lang="en-US" sz="2200" dirty="0" smtClean="0">
                <a:solidFill>
                  <a:srgbClr val="808080"/>
                </a:solidFill>
                <a:latin typeface="Arial" charset="0"/>
                <a:cs typeface="+mn-cs"/>
              </a:rPr>
              <a:t>Who are you and why are you here?</a:t>
            </a:r>
            <a:endParaRPr lang="en-US" sz="2200" dirty="0">
              <a:solidFill>
                <a:srgbClr val="808080"/>
              </a:solidFill>
              <a:latin typeface="Arial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536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oE Corporate Ppoin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31" y="25656"/>
            <a:ext cx="9169873" cy="6858000"/>
          </a:xfrm>
          <a:prstGeom prst="rect">
            <a:avLst/>
          </a:prstGeom>
        </p:spPr>
      </p:pic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290362" y="381000"/>
            <a:ext cx="853769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dirty="0" smtClean="0">
                <a:solidFill>
                  <a:srgbClr val="0062AB"/>
                </a:solidFill>
                <a:latin typeface="Arial" charset="0"/>
              </a:rPr>
              <a:t>Data Storage 1</a:t>
            </a:r>
            <a:endParaRPr lang="en-US" sz="3600" dirty="0">
              <a:solidFill>
                <a:srgbClr val="0062AB"/>
              </a:solidFill>
              <a:cs typeface="+mn-cs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95913" y="1266825"/>
            <a:ext cx="8532141" cy="4693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74320" lvl="1" indent="-274320">
              <a:buNone/>
              <a:defRPr/>
            </a:pPr>
            <a:r>
              <a:rPr lang="en-GB" sz="23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Where will you be working: at home; in the office; </a:t>
            </a:r>
            <a:r>
              <a:rPr lang="en-GB" sz="23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fieldwork; all three?</a:t>
            </a:r>
            <a:endParaRPr lang="en-GB" sz="23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74320" lvl="1" indent="-274320">
              <a:buNone/>
              <a:defRPr/>
            </a:pPr>
            <a:r>
              <a:rPr lang="en-GB" sz="23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Will </a:t>
            </a:r>
            <a:r>
              <a:rPr lang="en-GB" sz="23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you be working </a:t>
            </a:r>
            <a:r>
              <a:rPr lang="en-GB" sz="23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collaboratively (does the data need to be shared)?</a:t>
            </a:r>
            <a:endParaRPr lang="en-GB" sz="23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40030" lvl="2" indent="-274320">
              <a:buNone/>
              <a:defRPr/>
            </a:pPr>
            <a:r>
              <a:rPr lang="en-GB" sz="23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Is </a:t>
            </a:r>
            <a:r>
              <a:rPr lang="en-GB" sz="23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 data covered by the Data Protection Act or </a:t>
            </a:r>
            <a:r>
              <a:rPr lang="en-GB" sz="23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ethics approval</a:t>
            </a:r>
            <a:r>
              <a:rPr lang="en-GB" sz="23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?</a:t>
            </a:r>
          </a:p>
          <a:p>
            <a:pPr marL="640080" lvl="1" indent="-274320" fontAlgn="auto">
              <a:spcAft>
                <a:spcPts val="0"/>
              </a:spcAft>
              <a:buFont typeface="Wingdings 2"/>
              <a:buNone/>
              <a:defRPr/>
            </a:pPr>
            <a:endParaRPr lang="en-GB" sz="23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300" dirty="0" smtClean="0">
                <a:solidFill>
                  <a:srgbClr val="0062A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3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U:Drive </a:t>
            </a:r>
            <a:r>
              <a:rPr lang="en-GB" sz="23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up to 20GBs </a:t>
            </a:r>
            <a:r>
              <a:rPr lang="en-GB" sz="23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allowance</a:t>
            </a:r>
            <a:endParaRPr lang="en-GB" sz="23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300" dirty="0" smtClean="0">
                <a:solidFill>
                  <a:srgbClr val="0062A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3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Cloud </a:t>
            </a:r>
            <a:r>
              <a:rPr lang="en-GB" sz="23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storage (but </a:t>
            </a:r>
            <a:r>
              <a:rPr lang="en-GB" sz="2300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not</a:t>
            </a:r>
            <a:r>
              <a:rPr lang="en-GB" sz="23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for sensitive or confidential data</a:t>
            </a:r>
            <a:r>
              <a:rPr lang="en-GB" sz="23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GB" sz="23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300" dirty="0" smtClean="0">
                <a:solidFill>
                  <a:srgbClr val="0062A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3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Computer </a:t>
            </a:r>
            <a:r>
              <a:rPr lang="en-GB" sz="23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hard </a:t>
            </a:r>
            <a:r>
              <a:rPr lang="en-GB" sz="23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drive</a:t>
            </a:r>
            <a:endParaRPr lang="en-GB" sz="23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300" dirty="0" smtClean="0">
                <a:solidFill>
                  <a:srgbClr val="0062A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3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External </a:t>
            </a:r>
            <a:r>
              <a:rPr lang="en-GB" sz="23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hard drives &amp; USB </a:t>
            </a:r>
            <a:r>
              <a:rPr lang="en-GB" sz="23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sticks</a:t>
            </a:r>
            <a:endParaRPr lang="en-GB" sz="23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300" dirty="0" smtClean="0">
                <a:solidFill>
                  <a:srgbClr val="0062A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3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DVDs/CDs</a:t>
            </a:r>
            <a:endParaRPr lang="en-GB" sz="23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300" dirty="0" smtClean="0">
                <a:solidFill>
                  <a:srgbClr val="0062A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3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Hard </a:t>
            </a:r>
            <a:r>
              <a:rPr lang="en-GB" sz="23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copy of </a:t>
            </a:r>
            <a:r>
              <a:rPr lang="en-GB" sz="23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documents</a:t>
            </a:r>
            <a:endParaRPr lang="en-GB" sz="23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0324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oE Corporate Ppoint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158"/>
            <a:ext cx="9144000" cy="6838650"/>
          </a:xfrm>
          <a:prstGeom prst="rect">
            <a:avLst/>
          </a:prstGeom>
        </p:spPr>
      </p:pic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290362" y="381000"/>
            <a:ext cx="853769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dirty="0" smtClean="0">
                <a:solidFill>
                  <a:srgbClr val="0062AB"/>
                </a:solidFill>
                <a:latin typeface="Arial" charset="0"/>
                <a:cs typeface="+mn-cs"/>
              </a:rPr>
              <a:t>Data Storage 2</a:t>
            </a:r>
            <a:endParaRPr lang="en-US" sz="3600" dirty="0">
              <a:solidFill>
                <a:srgbClr val="0062AB"/>
              </a:solidFill>
              <a:cs typeface="+mn-cs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95913" y="1266825"/>
            <a:ext cx="8532141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File formats and physical storage media become obsolete: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srgbClr val="0062A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All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digital media are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fallible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62A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Never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assume the format will be around for ever.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"/>
              <a:buNone/>
              <a:defRPr/>
            </a:pPr>
            <a:endParaRPr lang="en-US" sz="20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Storage strategy best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practice: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srgbClr val="0062A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At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least two storage formats.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GB" sz="2000" dirty="0" smtClean="0">
                <a:solidFill>
                  <a:srgbClr val="0062A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Some proprietary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data formats </a:t>
            </a: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such as MS Excel are likely to be accessible for a reasonable, but not unlimited, time.</a:t>
            </a:r>
            <a:endParaRPr lang="en-US" sz="20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GB" sz="2000" dirty="0" smtClean="0">
                <a:solidFill>
                  <a:srgbClr val="0062A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Maintain 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original copy, external local copy and external remote copy.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srgbClr val="0062A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Copy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data files to new media two to five years after first created.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srgbClr val="0062A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Check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data integrity of stored data files regularly (checksum e.g. 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3"/>
              </a:rPr>
              <a:t>FastSum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176238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oE Corporate Ppoint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31" y="25656"/>
            <a:ext cx="9169873" cy="6858000"/>
          </a:xfrm>
          <a:prstGeom prst="rect">
            <a:avLst/>
          </a:prstGeom>
        </p:spPr>
      </p:pic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290362" y="381000"/>
            <a:ext cx="853769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dirty="0" smtClean="0">
                <a:solidFill>
                  <a:srgbClr val="0062AB"/>
                </a:solidFill>
                <a:latin typeface="Arial" charset="0"/>
                <a:cs typeface="+mn-cs"/>
              </a:rPr>
              <a:t>Encryption</a:t>
            </a:r>
            <a:endParaRPr lang="en-US" sz="3600" dirty="0">
              <a:solidFill>
                <a:srgbClr val="0062AB"/>
              </a:solidFill>
              <a:cs typeface="+mn-cs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90362" y="1266825"/>
            <a:ext cx="8532141" cy="4056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Tx/>
              <a:buNone/>
              <a:tabLst>
                <a:tab pos="355600" algn="l"/>
              </a:tabLst>
              <a:defRPr/>
            </a:pPr>
            <a:r>
              <a:rPr lang="en-US" sz="23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en-GB" sz="230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ncrypt</a:t>
            </a:r>
            <a:r>
              <a:rPr lang="en-GB" sz="23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anything you would not send on a postcard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Tx/>
              <a:buNone/>
              <a:tabLst>
                <a:tab pos="355600" algn="l"/>
              </a:tabLst>
              <a:defRPr/>
            </a:pPr>
            <a:endParaRPr lang="en-GB" sz="23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tabLst>
                <a:tab pos="355600" algn="l"/>
              </a:tabLst>
              <a:defRPr/>
            </a:pPr>
            <a:r>
              <a:rPr lang="en-US" sz="2300" dirty="0" smtClean="0">
                <a:solidFill>
                  <a:srgbClr val="0062A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3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en-GB" sz="23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or moving files e.g. transcripts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tabLst>
                <a:tab pos="355600" algn="l"/>
              </a:tabLst>
              <a:defRPr/>
            </a:pPr>
            <a:r>
              <a:rPr lang="en-US" sz="2300" dirty="0" smtClean="0">
                <a:solidFill>
                  <a:srgbClr val="0062A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3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en-GB" sz="23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or storing files e.g. shared areas, mobile devices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 typeface="Wingdings"/>
              <a:buNone/>
              <a:tabLst>
                <a:tab pos="355600" algn="l"/>
              </a:tabLst>
              <a:defRPr/>
            </a:pPr>
            <a:endParaRPr lang="en-US" sz="23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Tx/>
              <a:buNone/>
              <a:tabLst>
                <a:tab pos="355600" algn="l"/>
              </a:tabLst>
              <a:defRPr/>
            </a:pPr>
            <a:r>
              <a:rPr lang="en-GB" sz="23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Free </a:t>
            </a:r>
            <a:r>
              <a:rPr lang="en-GB" sz="23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software </a:t>
            </a:r>
            <a:r>
              <a:rPr lang="en-GB" sz="23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that are easy to use:</a:t>
            </a:r>
          </a:p>
          <a:p>
            <a:pPr marL="800100" lvl="1" indent="-342900">
              <a:lnSpc>
                <a:spcPct val="80000"/>
              </a:lnSpc>
              <a:buFont typeface="Arial" panose="020B0604020202020204" pitchFamily="34" charset="0"/>
              <a:buChar char="•"/>
              <a:tabLst>
                <a:tab pos="355600" algn="l"/>
              </a:tabLst>
              <a:defRPr/>
            </a:pPr>
            <a:r>
              <a:rPr lang="en-GB" sz="2300" dirty="0" smtClean="0">
                <a:solidFill>
                  <a:srgbClr val="0062A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300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3"/>
              </a:rPr>
              <a:t>Safehouse</a:t>
            </a:r>
            <a:endParaRPr lang="en-GB" sz="23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800100" lvl="1" indent="-342900">
              <a:lnSpc>
                <a:spcPct val="80000"/>
              </a:lnSpc>
              <a:buFont typeface="Arial" panose="020B0604020202020204" pitchFamily="34" charset="0"/>
              <a:buChar char="•"/>
              <a:tabLst>
                <a:tab pos="355600" algn="l"/>
              </a:tabLst>
              <a:defRPr/>
            </a:pPr>
            <a:r>
              <a:rPr lang="en-GB" sz="2300" dirty="0" smtClean="0">
                <a:solidFill>
                  <a:srgbClr val="0062A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300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4"/>
              </a:rPr>
              <a:t>Axcrypt</a:t>
            </a:r>
            <a:endParaRPr lang="en-GB" sz="23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800100" lvl="1" indent="-342900">
              <a:lnSpc>
                <a:spcPct val="80000"/>
              </a:lnSpc>
              <a:buFont typeface="Arial" panose="020B0604020202020204" pitchFamily="34" charset="0"/>
              <a:buChar char="•"/>
              <a:tabLst>
                <a:tab pos="355600" algn="l"/>
              </a:tabLst>
              <a:defRPr/>
            </a:pPr>
            <a:r>
              <a:rPr lang="en-GB" sz="2300" dirty="0" smtClean="0">
                <a:solidFill>
                  <a:srgbClr val="0062A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3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5"/>
              </a:rPr>
              <a:t>7zip</a:t>
            </a:r>
            <a:endParaRPr lang="en-GB" sz="23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 typeface="Wingdings"/>
              <a:buChar char=""/>
              <a:tabLst>
                <a:tab pos="355600" algn="l"/>
              </a:tabLst>
              <a:defRPr/>
            </a:pPr>
            <a:endParaRPr lang="en-GB" sz="23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355600" algn="l"/>
              </a:tabLst>
              <a:defRPr/>
            </a:pPr>
            <a:r>
              <a:rPr lang="en-GB" sz="2300" dirty="0">
                <a:solidFill>
                  <a:srgbClr val="0062A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3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en-GB" sz="23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ncrypt </a:t>
            </a:r>
            <a:r>
              <a:rPr lang="en-GB" sz="23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portable storage devices e.g. USB flash </a:t>
            </a:r>
            <a:r>
              <a:rPr lang="en-GB" sz="23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drives</a:t>
            </a:r>
          </a:p>
          <a:p>
            <a:pPr marL="342900" indent="-342900"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355600" algn="l"/>
              </a:tabLst>
              <a:defRPr/>
            </a:pPr>
            <a:r>
              <a:rPr lang="en-GB" sz="2300" dirty="0">
                <a:solidFill>
                  <a:srgbClr val="0062A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3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All University laptops should </a:t>
            </a:r>
            <a:r>
              <a:rPr lang="en-GB" sz="23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be encrypted (</a:t>
            </a:r>
            <a:r>
              <a:rPr lang="en-GB" sz="23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6"/>
              </a:rPr>
              <a:t>http://as.exeter.ac.uk/it/infosec/encryptionforlaptops</a:t>
            </a:r>
            <a:r>
              <a:rPr lang="en-GB" sz="23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6"/>
              </a:rPr>
              <a:t>/</a:t>
            </a:r>
            <a:r>
              <a:rPr lang="en-GB" sz="23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tabLst>
                <a:tab pos="355600" algn="l"/>
              </a:tabLst>
              <a:defRPr/>
            </a:pPr>
            <a:endParaRPr lang="en-GB" sz="23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91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oE Corporate Ppoint1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31" y="25656"/>
            <a:ext cx="9169873" cy="6858000"/>
          </a:xfrm>
          <a:prstGeom prst="rect">
            <a:avLst/>
          </a:prstGeom>
        </p:spPr>
      </p:pic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290362" y="381000"/>
            <a:ext cx="853769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dirty="0" smtClean="0">
                <a:solidFill>
                  <a:srgbClr val="0062AB"/>
                </a:solidFill>
                <a:latin typeface="Arial" charset="0"/>
                <a:cs typeface="+mn-cs"/>
              </a:rPr>
              <a:t>Back-Up Strategy</a:t>
            </a:r>
            <a:endParaRPr lang="en-US" sz="3600" dirty="0">
              <a:solidFill>
                <a:srgbClr val="0062AB"/>
              </a:solidFill>
              <a:cs typeface="+mn-cs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95913" y="1266825"/>
            <a:ext cx="8532141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74320" indent="-274320" defTabSz="201613" fontAlgn="auto">
              <a:spcAft>
                <a:spcPts val="0"/>
              </a:spcAft>
              <a:buFont typeface="Wingdings"/>
              <a:buNone/>
              <a:defRPr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Know your institutional and personal back-up strategy:</a:t>
            </a:r>
            <a:endParaRPr lang="en-GB" sz="24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74320" indent="-274320" defTabSz="201613" fontAlgn="auto">
              <a:spcAft>
                <a:spcPts val="0"/>
              </a:spcAft>
              <a:buFont typeface="Wingdings"/>
              <a:buNone/>
              <a:defRPr/>
            </a:pPr>
            <a:endParaRPr lang="en-GB" sz="24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defTabSz="201613">
              <a:buFont typeface="Arial" panose="020B0604020202020204" pitchFamily="34" charset="0"/>
              <a:buChar char="•"/>
              <a:defRPr/>
            </a:pPr>
            <a:r>
              <a:rPr lang="en-GB" sz="2400" dirty="0" smtClean="0">
                <a:solidFill>
                  <a:srgbClr val="0062A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What’s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backed-up? - all, some data?</a:t>
            </a:r>
          </a:p>
          <a:p>
            <a:pPr marL="285750" indent="-285750" defTabSz="201613">
              <a:buFont typeface="Arial" panose="020B0604020202020204" pitchFamily="34" charset="0"/>
              <a:buChar char="•"/>
              <a:defRPr/>
            </a:pPr>
            <a:r>
              <a:rPr lang="en-GB" sz="2400" dirty="0" smtClean="0">
                <a:solidFill>
                  <a:srgbClr val="0062A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Where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? - original copy, external local and remote copies</a:t>
            </a:r>
          </a:p>
          <a:p>
            <a:pPr marL="285750" indent="-285750" defTabSz="201613">
              <a:buFont typeface="Arial" panose="020B0604020202020204" pitchFamily="34" charset="0"/>
              <a:buChar char="•"/>
              <a:defRPr/>
            </a:pPr>
            <a:r>
              <a:rPr lang="en-GB" sz="2400" dirty="0" smtClean="0">
                <a:solidFill>
                  <a:srgbClr val="0062A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What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media? - CD, DVD, external hard drive, tape, etc.</a:t>
            </a:r>
          </a:p>
          <a:p>
            <a:pPr marL="685800" lvl="2" indent="-285750" defTabSz="201613">
              <a:buFont typeface="Arial" panose="020B0604020202020204" pitchFamily="34" charset="0"/>
              <a:buChar char="•"/>
              <a:defRPr/>
            </a:pPr>
            <a:r>
              <a:rPr lang="en-GB" sz="2400" dirty="0" smtClean="0">
                <a:solidFill>
                  <a:srgbClr val="0062A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Use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 different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medium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to where you data is stored</a:t>
            </a:r>
          </a:p>
          <a:p>
            <a:pPr marL="285750" indent="-285750" defTabSz="201613">
              <a:buFont typeface="Arial" panose="020B0604020202020204" pitchFamily="34" charset="0"/>
              <a:buChar char="•"/>
              <a:defRPr/>
            </a:pPr>
            <a:r>
              <a:rPr lang="en-GB" sz="2400" dirty="0" smtClean="0">
                <a:solidFill>
                  <a:srgbClr val="0062A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How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often? – assess frequency and automate the process</a:t>
            </a:r>
          </a:p>
          <a:p>
            <a:pPr marL="285750" indent="-285750" defTabSz="201613">
              <a:buFont typeface="Arial" panose="020B0604020202020204" pitchFamily="34" charset="0"/>
              <a:buChar char="•"/>
              <a:defRPr/>
            </a:pPr>
            <a:r>
              <a:rPr lang="en-GB" sz="2400" dirty="0" smtClean="0">
                <a:solidFill>
                  <a:srgbClr val="0062A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For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how long is it kept?</a:t>
            </a:r>
          </a:p>
          <a:p>
            <a:pPr marL="285750" indent="-285750" defTabSz="201613">
              <a:buFont typeface="Arial" panose="020B0604020202020204" pitchFamily="34" charset="0"/>
              <a:buChar char="•"/>
              <a:defRPr/>
            </a:pPr>
            <a:r>
              <a:rPr lang="en-GB" sz="2400" dirty="0" smtClean="0">
                <a:solidFill>
                  <a:srgbClr val="0062A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Verify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and recover - never assume, regularly test a restore</a:t>
            </a:r>
          </a:p>
          <a:p>
            <a:pPr marL="274320" indent="-274320" defTabSz="201613" fontAlgn="auto">
              <a:spcAft>
                <a:spcPts val="0"/>
              </a:spcAft>
              <a:buFont typeface="Wingdings"/>
              <a:buChar char=""/>
              <a:defRPr/>
            </a:pPr>
            <a:endParaRPr lang="en-GB" sz="24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74320" indent="-274320" defTabSz="201613" fontAlgn="auto">
              <a:spcAft>
                <a:spcPts val="0"/>
              </a:spcAft>
              <a:buFont typeface="Wingdings"/>
              <a:buNone/>
              <a:defRPr/>
            </a:pPr>
            <a:r>
              <a:rPr lang="en-GB" sz="2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Make sure you know which version is the most up to date</a:t>
            </a:r>
          </a:p>
        </p:txBody>
      </p:sp>
    </p:spTree>
    <p:extLst>
      <p:ext uri="{BB962C8B-B14F-4D97-AF65-F5344CB8AC3E}">
        <p14:creationId xmlns:p14="http://schemas.microsoft.com/office/powerpoint/2010/main" val="338684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oE Corporate Ppoint1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31" y="25656"/>
            <a:ext cx="9169873" cy="6858000"/>
          </a:xfrm>
          <a:prstGeom prst="rect">
            <a:avLst/>
          </a:prstGeom>
        </p:spPr>
      </p:pic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290362" y="381000"/>
            <a:ext cx="853769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dirty="0" smtClean="0">
                <a:solidFill>
                  <a:srgbClr val="0062AB"/>
                </a:solidFill>
                <a:latin typeface="Arial" charset="0"/>
                <a:cs typeface="+mn-cs"/>
              </a:rPr>
              <a:t>Further Information</a:t>
            </a:r>
            <a:endParaRPr lang="en-US" sz="3600" dirty="0">
              <a:solidFill>
                <a:srgbClr val="0062AB"/>
              </a:solidFill>
              <a:cs typeface="+mn-cs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95913" y="1266825"/>
            <a:ext cx="8532141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62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University of Exeter Pages on Research Data Management</a:t>
            </a:r>
            <a:endParaRPr lang="en-GB" sz="24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62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UoE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 Open Access Research and Research Data Management Policy for PGR Students</a:t>
            </a:r>
            <a:endParaRPr lang="en-GB" sz="24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62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UoE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 Open Access Research and Research Data Management Policy</a:t>
            </a:r>
            <a:endParaRPr lang="en-GB" sz="2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62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UKDA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– Organising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Data</a:t>
            </a:r>
            <a:endParaRPr lang="en-GB" sz="2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62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UKDA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Table of Optimal  File Formats</a:t>
            </a:r>
            <a:endParaRPr lang="en-GB" sz="2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510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oE Corporate Ppoint1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31" y="25656"/>
            <a:ext cx="9169873" cy="6858000"/>
          </a:xfrm>
          <a:prstGeom prst="rect">
            <a:avLst/>
          </a:prstGeom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02840" y="1729619"/>
            <a:ext cx="7772400" cy="1678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1000"/>
              </a:spcAft>
            </a:pPr>
            <a:r>
              <a:rPr lang="en-GB" sz="2700" b="1" dirty="0" smtClean="0">
                <a:solidFill>
                  <a:srgbClr val="0062AB"/>
                </a:solidFill>
                <a:latin typeface="Arial"/>
                <a:cs typeface="Arial"/>
              </a:rPr>
              <a:t>Any questions?</a:t>
            </a:r>
            <a:endParaRPr lang="en-GB" sz="2700" b="1" dirty="0">
              <a:solidFill>
                <a:srgbClr val="0062AB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GB" sz="2700" dirty="0">
              <a:solidFill>
                <a:srgbClr val="7F7F7F"/>
              </a:solidFill>
              <a:latin typeface="Calibri" charset="0"/>
            </a:endParaRPr>
          </a:p>
          <a:p>
            <a:pPr>
              <a:spcAft>
                <a:spcPts val="1000"/>
              </a:spcAft>
            </a:pPr>
            <a:r>
              <a:rPr lang="en-US" sz="2700" dirty="0">
                <a:solidFill>
                  <a:srgbClr val="7F7F7F"/>
                </a:solidFill>
                <a:latin typeface="Calibri" charset="0"/>
              </a:rPr>
              <a:t> 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02840" y="4519313"/>
            <a:ext cx="7772400" cy="318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7F7F7F"/>
                </a:solidFill>
                <a:latin typeface="Arial" charset="0"/>
              </a:rPr>
              <a:t>Contact us:</a:t>
            </a:r>
            <a:endParaRPr lang="en-US" sz="1600" dirty="0">
              <a:solidFill>
                <a:srgbClr val="7F7F7F"/>
              </a:solidFill>
              <a:latin typeface="Arial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02840" y="4862213"/>
            <a:ext cx="7772400" cy="313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600" dirty="0" smtClean="0">
                <a:solidFill>
                  <a:srgbClr val="7F7F7F"/>
                </a:solidFill>
                <a:latin typeface="Arial" charset="0"/>
                <a:hlinkClick r:id="rId3"/>
              </a:rPr>
              <a:t>openaccess@exeter.ac.uk</a:t>
            </a:r>
            <a:endParaRPr lang="en-US" sz="1600" dirty="0">
              <a:solidFill>
                <a:srgbClr val="7F7F7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685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oE Corporate Powerpoint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31" y="25656"/>
            <a:ext cx="9169873" cy="6858000"/>
          </a:xfrm>
          <a:prstGeom prst="rect">
            <a:avLst/>
          </a:prstGeom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290362" y="381000"/>
            <a:ext cx="853769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dirty="0" smtClean="0">
                <a:solidFill>
                  <a:srgbClr val="0062AB"/>
                </a:solidFill>
                <a:latin typeface="Arial" charset="0"/>
                <a:cs typeface="+mn-cs"/>
              </a:rPr>
              <a:t>Today’s Session</a:t>
            </a:r>
            <a:endParaRPr lang="en-US" sz="3600" dirty="0">
              <a:solidFill>
                <a:srgbClr val="0062AB"/>
              </a:solidFill>
              <a:cs typeface="+mn-cs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95913" y="1266825"/>
            <a:ext cx="8532141" cy="2012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r>
              <a:rPr lang="de-DE" sz="2400" dirty="0" smtClean="0">
                <a:solidFill>
                  <a:srgbClr val="0062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 </a:t>
            </a:r>
            <a:r>
              <a:rPr lang="de-DE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rgbClr val="0062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Versioning</a:t>
            </a:r>
            <a:endParaRPr lang="de-DE" sz="2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rgbClr val="0062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 </a:t>
            </a:r>
            <a:r>
              <a:rPr lang="de-DE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directories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rgbClr val="0062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Data/file formats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rgbClr val="0062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Storage and backup of data</a:t>
            </a:r>
            <a:endParaRPr lang="de-DE" sz="2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4737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oE Corporate Powerpoint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31" y="25656"/>
            <a:ext cx="9169873" cy="6858000"/>
          </a:xfrm>
          <a:prstGeom prst="rect">
            <a:avLst/>
          </a:prstGeom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90362" y="381000"/>
            <a:ext cx="853769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dirty="0" smtClean="0">
                <a:solidFill>
                  <a:srgbClr val="0062AB"/>
                </a:solidFill>
                <a:latin typeface="Arial" charset="0"/>
                <a:cs typeface="+mn-cs"/>
              </a:rPr>
              <a:t>Which is the Final </a:t>
            </a:r>
            <a:r>
              <a:rPr lang="en-US" sz="3600" dirty="0">
                <a:solidFill>
                  <a:srgbClr val="0062AB"/>
                </a:solidFill>
                <a:latin typeface="Arial" charset="0"/>
              </a:rPr>
              <a:t>V</a:t>
            </a:r>
            <a:r>
              <a:rPr lang="en-US" sz="3600" dirty="0" smtClean="0">
                <a:solidFill>
                  <a:srgbClr val="0062AB"/>
                </a:solidFill>
                <a:latin typeface="Arial" charset="0"/>
                <a:cs typeface="+mn-cs"/>
              </a:rPr>
              <a:t>ersion? </a:t>
            </a:r>
            <a:endParaRPr lang="en-US" sz="3600" dirty="0">
              <a:solidFill>
                <a:srgbClr val="0062AB"/>
              </a:solidFill>
              <a:cs typeface="+mn-cs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95913" y="1266825"/>
            <a:ext cx="8532141" cy="461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defRPr/>
            </a:pPr>
            <a:endParaRPr lang="en-US" sz="2200" dirty="0">
              <a:solidFill>
                <a:srgbClr val="808080"/>
              </a:solidFill>
              <a:latin typeface="Arial" charset="0"/>
            </a:endParaRPr>
          </a:p>
        </p:txBody>
      </p:sp>
      <p:pic>
        <p:nvPicPr>
          <p:cNvPr id="6" name="Content Placeholder 3" descr="UKDAFileVers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00298" y="2143116"/>
            <a:ext cx="3857652" cy="292895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68889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oE Corporate Powerpoint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31" y="25656"/>
            <a:ext cx="9169873" cy="6858000"/>
          </a:xfrm>
          <a:prstGeom prst="rect">
            <a:avLst/>
          </a:prstGeom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90362" y="381000"/>
            <a:ext cx="8537692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dirty="0" smtClean="0">
                <a:solidFill>
                  <a:srgbClr val="0062AB"/>
                </a:solidFill>
                <a:latin typeface="Arial" charset="0"/>
                <a:cs typeface="+mn-cs"/>
              </a:rPr>
              <a:t>The Benefits of </a:t>
            </a:r>
            <a:r>
              <a:rPr lang="en-US" sz="3600" dirty="0" err="1" smtClean="0">
                <a:solidFill>
                  <a:srgbClr val="0062AB"/>
                </a:solidFill>
                <a:latin typeface="Arial" charset="0"/>
              </a:rPr>
              <a:t>Or</a:t>
            </a:r>
            <a:r>
              <a:rPr lang="en-US" sz="3600" dirty="0" err="1" smtClean="0">
                <a:solidFill>
                  <a:srgbClr val="0062AB"/>
                </a:solidFill>
                <a:latin typeface="Arial" charset="0"/>
                <a:cs typeface="+mn-cs"/>
              </a:rPr>
              <a:t>ganising</a:t>
            </a:r>
            <a:r>
              <a:rPr lang="en-US" sz="3600" dirty="0" smtClean="0">
                <a:solidFill>
                  <a:srgbClr val="0062AB"/>
                </a:solidFill>
                <a:latin typeface="Arial" charset="0"/>
              </a:rPr>
              <a:t> </a:t>
            </a:r>
            <a:r>
              <a:rPr lang="en-US" sz="3600" dirty="0">
                <a:solidFill>
                  <a:srgbClr val="0062AB"/>
                </a:solidFill>
                <a:latin typeface="Arial" charset="0"/>
              </a:rPr>
              <a:t>F</a:t>
            </a:r>
            <a:r>
              <a:rPr lang="en-US" sz="3600" dirty="0" smtClean="0">
                <a:solidFill>
                  <a:srgbClr val="0062AB"/>
                </a:solidFill>
                <a:latin typeface="Arial" charset="0"/>
              </a:rPr>
              <a:t>iles and Folders</a:t>
            </a:r>
            <a:endParaRPr lang="en-US" sz="3600" dirty="0">
              <a:solidFill>
                <a:srgbClr val="0062AB"/>
              </a:solidFill>
              <a:cs typeface="+mn-cs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90362" y="1516207"/>
            <a:ext cx="8532141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62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proof your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endParaRPr lang="en-GB" sz="2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62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Meet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funder obligations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62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Save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62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Easier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collaboration; ensure that you work on correct version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62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Good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practice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62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Archive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correct version</a:t>
            </a:r>
          </a:p>
        </p:txBody>
      </p:sp>
    </p:spTree>
    <p:extLst>
      <p:ext uri="{BB962C8B-B14F-4D97-AF65-F5344CB8AC3E}">
        <p14:creationId xmlns:p14="http://schemas.microsoft.com/office/powerpoint/2010/main" val="50891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oE Corporate Ppoint1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31" y="25656"/>
            <a:ext cx="9169873" cy="6858000"/>
          </a:xfrm>
          <a:prstGeom prst="rect">
            <a:avLst/>
          </a:prstGeom>
        </p:spPr>
      </p:pic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290362" y="381000"/>
            <a:ext cx="853769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dirty="0" smtClean="0">
                <a:solidFill>
                  <a:srgbClr val="0062AB"/>
                </a:solidFill>
                <a:latin typeface="Arial" charset="0"/>
                <a:cs typeface="+mn-cs"/>
              </a:rPr>
              <a:t>File Naming</a:t>
            </a:r>
            <a:endParaRPr lang="en-US" sz="3600" dirty="0">
              <a:solidFill>
                <a:srgbClr val="0062AB"/>
              </a:solidFill>
              <a:cs typeface="+mn-cs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95913" y="1266825"/>
            <a:ext cx="8532141" cy="3647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en-US" sz="22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File name = principal identifier of file</a:t>
            </a:r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en-US" sz="22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Easy to: identify, locate, retrieve, access</a:t>
            </a:r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endParaRPr lang="en-US" sz="22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74320" indent="-274320" fontAlgn="auto">
              <a:lnSpc>
                <a:spcPct val="15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en-US" sz="22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Provides context e.g.:</a:t>
            </a:r>
          </a:p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200" dirty="0" smtClean="0">
                <a:solidFill>
                  <a:srgbClr val="0062A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2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version </a:t>
            </a:r>
            <a:r>
              <a:rPr lang="en-US" sz="22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number e.g. </a:t>
            </a:r>
            <a:r>
              <a:rPr lang="en-GB" sz="2200" i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FoodInterview_1.1</a:t>
            </a:r>
            <a:endParaRPr lang="en-US" sz="2200" i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200" dirty="0" smtClean="0">
                <a:solidFill>
                  <a:srgbClr val="0062A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2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date </a:t>
            </a:r>
            <a:r>
              <a:rPr lang="en-US" sz="22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e.g. </a:t>
            </a:r>
            <a:r>
              <a:rPr lang="en-GB" sz="2200" i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HealthTest_2011_04_06</a:t>
            </a:r>
            <a:endParaRPr lang="en-US" sz="2200" i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200" dirty="0" smtClean="0">
                <a:solidFill>
                  <a:srgbClr val="0062A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2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content </a:t>
            </a:r>
            <a:r>
              <a:rPr lang="en-US" sz="22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description e.g. </a:t>
            </a:r>
            <a:r>
              <a:rPr lang="en-GB" sz="2200" i="1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BGHSurveyProcedures</a:t>
            </a:r>
            <a:endParaRPr lang="en-US" sz="22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200" dirty="0" smtClean="0">
                <a:solidFill>
                  <a:srgbClr val="0062A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2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creator </a:t>
            </a:r>
            <a:r>
              <a:rPr lang="en-US" sz="22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name e.g. </a:t>
            </a:r>
            <a:r>
              <a:rPr lang="en-GB" sz="2200" i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CommsPlanGJC</a:t>
            </a:r>
            <a:endParaRPr lang="en-US" sz="22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1250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oE Corporate Powerpoint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31" y="25656"/>
            <a:ext cx="9169873" cy="6858000"/>
          </a:xfrm>
          <a:prstGeom prst="rect">
            <a:avLst/>
          </a:prstGeom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90362" y="381000"/>
            <a:ext cx="853769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dirty="0" smtClean="0">
                <a:solidFill>
                  <a:srgbClr val="0062AB"/>
                </a:solidFill>
                <a:latin typeface="Arial" charset="0"/>
                <a:cs typeface="+mn-cs"/>
              </a:rPr>
              <a:t>File Naming: Best Practice</a:t>
            </a:r>
            <a:endParaRPr lang="en-US" sz="3600" dirty="0">
              <a:solidFill>
                <a:srgbClr val="0062AB"/>
              </a:solidFill>
              <a:cs typeface="+mn-cs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90362" y="1266824"/>
            <a:ext cx="8532141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200" dirty="0" smtClean="0">
                <a:solidFill>
                  <a:srgbClr val="0062A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2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Brief </a:t>
            </a:r>
            <a:r>
              <a:rPr lang="en-US" sz="22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and relevant</a:t>
            </a:r>
          </a:p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200" dirty="0" smtClean="0">
                <a:solidFill>
                  <a:srgbClr val="0062A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2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Limit </a:t>
            </a:r>
            <a:r>
              <a:rPr lang="en-US" sz="22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special characters, dots or spaces</a:t>
            </a:r>
          </a:p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200" dirty="0" smtClean="0">
                <a:solidFill>
                  <a:srgbClr val="0062A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2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For </a:t>
            </a:r>
            <a:r>
              <a:rPr lang="en-US" sz="22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separation use underscores _ </a:t>
            </a:r>
            <a:r>
              <a:rPr lang="en-US" sz="2200" dirty="0">
                <a:solidFill>
                  <a:srgbClr val="0062AB"/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200" dirty="0" smtClean="0">
                <a:solidFill>
                  <a:srgbClr val="0062A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2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Name </a:t>
            </a:r>
            <a:r>
              <a:rPr lang="en-US" sz="22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independent of location</a:t>
            </a:r>
          </a:p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200" dirty="0" smtClean="0">
                <a:solidFill>
                  <a:srgbClr val="0062A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2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Date</a:t>
            </a:r>
            <a:r>
              <a:rPr lang="en-GB" sz="22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GB" sz="22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YYYY_MM_DD</a:t>
            </a:r>
            <a:endParaRPr lang="en-GB" sz="2200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74320" indent="-274320" fontAlgn="auto">
              <a:lnSpc>
                <a:spcPct val="15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en-GB" sz="2200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Have a System!</a:t>
            </a:r>
          </a:p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200" dirty="0" smtClean="0">
                <a:solidFill>
                  <a:srgbClr val="0062A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2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Consistent </a:t>
            </a:r>
            <a:r>
              <a:rPr lang="en-US" sz="22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and logical naming system</a:t>
            </a:r>
          </a:p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200" dirty="0" smtClean="0">
                <a:solidFill>
                  <a:srgbClr val="0062A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2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Develop </a:t>
            </a:r>
            <a:r>
              <a:rPr lang="en-GB" sz="22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 system with colleagues for shared data</a:t>
            </a:r>
          </a:p>
        </p:txBody>
      </p:sp>
    </p:spTree>
    <p:extLst>
      <p:ext uri="{BB962C8B-B14F-4D97-AF65-F5344CB8AC3E}">
        <p14:creationId xmlns:p14="http://schemas.microsoft.com/office/powerpoint/2010/main" val="190170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oE Corporate Powerpoint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31" y="25656"/>
            <a:ext cx="9169873" cy="6858000"/>
          </a:xfrm>
          <a:prstGeom prst="rect">
            <a:avLst/>
          </a:prstGeom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90362" y="381000"/>
            <a:ext cx="853769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dirty="0" smtClean="0">
                <a:solidFill>
                  <a:srgbClr val="0062AB"/>
                </a:solidFill>
                <a:latin typeface="Arial" charset="0"/>
                <a:cs typeface="+mn-cs"/>
              </a:rPr>
              <a:t>Version Control Tools/Strategies</a:t>
            </a:r>
            <a:endParaRPr lang="en-US" sz="3600" dirty="0">
              <a:solidFill>
                <a:srgbClr val="0062AB"/>
              </a:solidFill>
              <a:cs typeface="+mn-cs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90360" y="1147220"/>
            <a:ext cx="8532141" cy="2631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57200" indent="-45720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200" dirty="0" smtClean="0">
                <a:solidFill>
                  <a:srgbClr val="0062A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2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Record </a:t>
            </a:r>
            <a:r>
              <a:rPr lang="en-GB" sz="22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file status/versions</a:t>
            </a:r>
          </a:p>
          <a:p>
            <a:pPr marL="457200" indent="-45720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200" dirty="0" smtClean="0">
                <a:solidFill>
                  <a:srgbClr val="0062A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2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Record </a:t>
            </a:r>
            <a:r>
              <a:rPr lang="en-GB" sz="22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relationships between files</a:t>
            </a:r>
          </a:p>
          <a:p>
            <a:pPr marL="365760" lvl="1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en-GB" sz="2200" i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e.g. data file and documentation; similar data files</a:t>
            </a:r>
          </a:p>
          <a:p>
            <a:pPr marL="457200" indent="-45720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200" dirty="0" smtClean="0">
                <a:solidFill>
                  <a:srgbClr val="0062A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2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Keep </a:t>
            </a:r>
            <a:r>
              <a:rPr lang="en-GB" sz="22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track of file locations</a:t>
            </a:r>
          </a:p>
          <a:p>
            <a:pPr marL="365760" lvl="1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en-GB" sz="2200" i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e.g. laptop </a:t>
            </a:r>
            <a:r>
              <a:rPr lang="en-GB" sz="2200" i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vs PC; office vs home</a:t>
            </a:r>
            <a:endParaRPr lang="en-GB" sz="2200" i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636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oE Corporate Ppoin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31" y="25656"/>
            <a:ext cx="9169873" cy="6858000"/>
          </a:xfrm>
          <a:prstGeom prst="rect">
            <a:avLst/>
          </a:prstGeom>
        </p:spPr>
      </p:pic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290362" y="381000"/>
            <a:ext cx="853769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dirty="0" smtClean="0">
                <a:solidFill>
                  <a:srgbClr val="0062AB"/>
                </a:solidFill>
                <a:latin typeface="Arial" charset="0"/>
                <a:cs typeface="+mn-cs"/>
              </a:rPr>
              <a:t>Version Control: Single User</a:t>
            </a:r>
            <a:endParaRPr lang="en-US" sz="3600" dirty="0">
              <a:solidFill>
                <a:srgbClr val="0062AB"/>
              </a:solidFill>
              <a:cs typeface="+mn-cs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90362" y="1266824"/>
            <a:ext cx="8532141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200" dirty="0" smtClean="0">
                <a:solidFill>
                  <a:srgbClr val="0062AB"/>
                </a:solidFill>
                <a:latin typeface="Arial" charset="0"/>
                <a:cs typeface="+mn-cs"/>
              </a:rPr>
              <a:t>•</a:t>
            </a:r>
            <a:r>
              <a:rPr lang="en-US" sz="2200" dirty="0" smtClean="0">
                <a:solidFill>
                  <a:srgbClr val="42535A"/>
                </a:solidFill>
                <a:latin typeface="Arial" charset="0"/>
                <a:cs typeface="+mn-cs"/>
              </a:rPr>
              <a:t>   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File naming; unique file name with date or version number</a:t>
            </a:r>
            <a:endParaRPr lang="en-GB" sz="2400" i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"/>
              <a:buChar char=""/>
              <a:defRPr/>
            </a:pPr>
            <a:endParaRPr lang="en-GB" sz="24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"/>
              <a:buChar char=""/>
              <a:defRPr/>
            </a:pPr>
            <a:endParaRPr lang="en-GB" sz="24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"/>
              <a:buChar char=""/>
              <a:defRPr/>
            </a:pPr>
            <a:endParaRPr lang="en-GB" sz="24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"/>
              <a:buChar char=""/>
              <a:defRPr/>
            </a:pPr>
            <a:endParaRPr lang="en-GB" sz="24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"/>
              <a:buChar char=""/>
              <a:defRPr/>
            </a:pPr>
            <a:endParaRPr lang="en-GB" sz="24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"/>
              <a:buChar char=""/>
              <a:defRPr/>
            </a:pPr>
            <a:endParaRPr lang="en-GB" sz="24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endParaRPr lang="en-GB" sz="24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"/>
              <a:buChar char=""/>
              <a:defRPr/>
            </a:pPr>
            <a:endParaRPr lang="en-GB" sz="24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400" dirty="0" smtClean="0">
                <a:solidFill>
                  <a:srgbClr val="0062A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Version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control table or file history alongside data file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0649" y="1874093"/>
            <a:ext cx="6151563" cy="1890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287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677</TotalTime>
  <Words>1071</Words>
  <Application>Microsoft Office PowerPoint</Application>
  <PresentationFormat>On-screen Show (4:3)</PresentationFormat>
  <Paragraphs>175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Example: Format Conversion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 Denman</dc:creator>
  <cp:lastModifiedBy>Cole, Gareth</cp:lastModifiedBy>
  <cp:revision>117</cp:revision>
  <dcterms:created xsi:type="dcterms:W3CDTF">2011-11-15T11:28:50Z</dcterms:created>
  <dcterms:modified xsi:type="dcterms:W3CDTF">2015-01-20T14:32:44Z</dcterms:modified>
</cp:coreProperties>
</file>