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9456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8794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92071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804646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380051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84679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03892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83582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88291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30581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9837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16ABD-68E1-44D5-8BE7-99D4442DE593}" type="datetimeFigureOut">
              <a:rPr lang="en-GB" smtClean="0"/>
              <a:pPr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3631-BBB5-44BE-BE1F-B1229AED66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6021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s.leonelli@exeter.ac.u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0" y="1524001"/>
            <a:ext cx="3505200" cy="2076450"/>
          </a:xfrm>
        </p:spPr>
        <p:txBody>
          <a:bodyPr/>
          <a:lstStyle/>
          <a:p>
            <a:r>
              <a:rPr lang="en-GB" dirty="0" smtClean="0"/>
              <a:t>Benefits of Open Access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15240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Sabina Leonelli</a:t>
            </a:r>
          </a:p>
          <a:p>
            <a:r>
              <a:rPr lang="en-GB" dirty="0" smtClean="0"/>
              <a:t>Department of Sociology and Philosophy, </a:t>
            </a:r>
            <a:r>
              <a:rPr lang="en-GB" dirty="0" err="1" smtClean="0"/>
              <a:t>Egenis</a:t>
            </a:r>
            <a:endParaRPr lang="en-GB" dirty="0" smtClean="0"/>
          </a:p>
          <a:p>
            <a:r>
              <a:rPr lang="en-GB" dirty="0" smtClean="0">
                <a:hlinkClick r:id="rId2"/>
              </a:rPr>
              <a:t>s.leonelli@exeter.ac.uk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04800"/>
            <a:ext cx="4406900" cy="4394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576958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04800"/>
            <a:ext cx="4038600" cy="594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0"/>
            <a:ext cx="2946400" cy="381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838200"/>
            <a:ext cx="3175000" cy="4508500"/>
          </a:xfrm>
          <a:prstGeom prst="rect">
            <a:avLst/>
          </a:prstGeom>
        </p:spPr>
      </p:pic>
      <p:pic>
        <p:nvPicPr>
          <p:cNvPr id="7" name="Picture 6" descr="Screen Shot 2012-10-21 at 4.23.36 P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0" y="2216386"/>
            <a:ext cx="3429000" cy="46416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217271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Openness: </a:t>
            </a:r>
            <a:br>
              <a:rPr lang="en-GB" dirty="0" smtClean="0"/>
            </a:br>
            <a:r>
              <a:rPr lang="en-GB" dirty="0" smtClean="0"/>
              <a:t>fundamental scientific value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Communication as key to training and learning</a:t>
            </a:r>
          </a:p>
          <a:p>
            <a:r>
              <a:rPr lang="en-GB" dirty="0" smtClean="0"/>
              <a:t>Enhances visibility and reputation of </a:t>
            </a:r>
            <a:r>
              <a:rPr lang="en-GB" dirty="0" err="1" smtClean="0"/>
              <a:t>research(ers</a:t>
            </a:r>
            <a:r>
              <a:rPr lang="en-GB" dirty="0" smtClean="0"/>
              <a:t>)</a:t>
            </a:r>
          </a:p>
          <a:p>
            <a:r>
              <a:rPr lang="en-GB" dirty="0" smtClean="0"/>
              <a:t>Guarantees transparency against possible fraud or controversy (e.g. </a:t>
            </a:r>
            <a:r>
              <a:rPr lang="en-GB" dirty="0" err="1" smtClean="0"/>
              <a:t>ClimateGate</a:t>
            </a:r>
            <a:r>
              <a:rPr lang="en-GB" dirty="0" smtClean="0"/>
              <a:t>)</a:t>
            </a:r>
          </a:p>
          <a:p>
            <a:r>
              <a:rPr lang="en-GB" dirty="0" smtClean="0"/>
              <a:t>Encourages replicability and re-use of knowledge (best form of testing and advancement)</a:t>
            </a:r>
          </a:p>
          <a:p>
            <a:r>
              <a:rPr lang="en-GB" dirty="0" smtClean="0"/>
              <a:t>Particularly important when research is publicly funded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97230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Notoriously difficult to implement.. Until 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Intellectual property issues</a:t>
            </a:r>
          </a:p>
          <a:p>
            <a:r>
              <a:rPr lang="en-GB" dirty="0" err="1" smtClean="0"/>
              <a:t>Commodification</a:t>
            </a:r>
            <a:r>
              <a:rPr lang="en-GB" dirty="0" smtClean="0"/>
              <a:t> of knowledge</a:t>
            </a:r>
          </a:p>
          <a:p>
            <a:r>
              <a:rPr lang="en-GB" dirty="0" smtClean="0"/>
              <a:t>Competition among researchers</a:t>
            </a:r>
          </a:p>
          <a:p>
            <a:r>
              <a:rPr lang="en-GB" dirty="0" smtClean="0"/>
              <a:t>Copyright issues implemented by publishing industry</a:t>
            </a:r>
          </a:p>
          <a:p>
            <a:r>
              <a:rPr lang="en-GB" dirty="0" smtClean="0"/>
              <a:t>Importance of keeping results for checks and validation</a:t>
            </a:r>
          </a:p>
          <a:p>
            <a:r>
              <a:rPr lang="en-GB" dirty="0" smtClean="0"/>
              <a:t>Results as fruits of scientific labour and significant investment</a:t>
            </a:r>
          </a:p>
          <a:p>
            <a:r>
              <a:rPr lang="en-GB" dirty="0" smtClean="0"/>
              <a:t>Also: </a:t>
            </a:r>
            <a:r>
              <a:rPr lang="en-GB" smtClean="0"/>
              <a:t>Practical ways of </a:t>
            </a:r>
            <a:r>
              <a:rPr lang="en-GB" dirty="0" smtClean="0"/>
              <a:t>disseminating results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06577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Historical precedents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51845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For advantages of OA: </a:t>
            </a:r>
          </a:p>
          <a:p>
            <a:r>
              <a:rPr lang="en-GB" dirty="0" smtClean="0"/>
              <a:t>Natural history collections and the origins of taxonomy and Darwinism</a:t>
            </a:r>
            <a:endParaRPr lang="en-GB" dirty="0"/>
          </a:p>
          <a:p>
            <a:r>
              <a:rPr lang="en-GB" dirty="0" smtClean="0"/>
              <a:t>Research on </a:t>
            </a:r>
            <a:r>
              <a:rPr lang="en-GB" i="1" dirty="0" smtClean="0"/>
              <a:t>Arabidopsis thaliana </a:t>
            </a:r>
            <a:r>
              <a:rPr lang="en-GB" dirty="0" smtClean="0"/>
              <a:t>and</a:t>
            </a:r>
            <a:r>
              <a:rPr lang="en-GB" i="1" dirty="0" smtClean="0"/>
              <a:t> C. </a:t>
            </a:r>
            <a:r>
              <a:rPr lang="en-GB" i="1" dirty="0" err="1" smtClean="0"/>
              <a:t>elegans</a:t>
            </a:r>
            <a:r>
              <a:rPr lang="en-GB" dirty="0" smtClean="0"/>
              <a:t>: immensely successful thanks to ethos of pre-publication sharing</a:t>
            </a:r>
          </a:p>
          <a:p>
            <a:r>
              <a:rPr lang="en-GB" dirty="0" smtClean="0"/>
              <a:t>Crowdsourcing initiatives, increasingly successful in advancing science while also involving non-scientists and giving idea of how science work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For problems with ‘closed’ science:</a:t>
            </a:r>
          </a:p>
          <a:p>
            <a:r>
              <a:rPr lang="en-GB" dirty="0" smtClean="0"/>
              <a:t>Corporate research: increasingly sharing data, as risk of ‘wasting’ data because of under-use and wrong formats is too great</a:t>
            </a:r>
          </a:p>
          <a:p>
            <a:r>
              <a:rPr lang="en-GB" dirty="0" err="1" smtClean="0"/>
              <a:t>ClimateGate</a:t>
            </a:r>
            <a:r>
              <a:rPr lang="en-GB" dirty="0" smtClean="0"/>
              <a:t>..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46587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Note: </a:t>
            </a:r>
            <a:r>
              <a:rPr lang="en-GB" i="1" dirty="0" smtClean="0"/>
              <a:t>free</a:t>
            </a:r>
            <a:r>
              <a:rPr lang="en-GB" dirty="0" smtClean="0"/>
              <a:t> versus </a:t>
            </a:r>
            <a:r>
              <a:rPr lang="en-GB" i="1" dirty="0" smtClean="0"/>
              <a:t>open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Free access does not guarantee free re-use</a:t>
            </a:r>
          </a:p>
          <a:p>
            <a:endParaRPr lang="en-GB" dirty="0"/>
          </a:p>
          <a:p>
            <a:r>
              <a:rPr lang="en-GB" dirty="0" smtClean="0"/>
              <a:t>Open = making it possible for others to access and re-use your knowledge/data (with appropriate acknowledgment)</a:t>
            </a:r>
          </a:p>
          <a:p>
            <a:endParaRPr lang="en-GB" dirty="0"/>
          </a:p>
          <a:p>
            <a:r>
              <a:rPr lang="en-GB" dirty="0" smtClean="0"/>
              <a:t>Creative Commons licenses, </a:t>
            </a:r>
            <a:r>
              <a:rPr lang="en-GB" dirty="0" err="1" smtClean="0"/>
              <a:t>Copyleft</a:t>
            </a:r>
            <a:r>
              <a:rPr lang="en-GB" dirty="0" smtClean="0"/>
              <a:t>: guarantees authorship while encouraging re-use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88893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Royal Society: ‘intelligent’ openness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5801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Making papers and data available for re-use means thinking through how others will retrieve the information that they seek</a:t>
            </a:r>
          </a:p>
          <a:p>
            <a:endParaRPr lang="en-GB" dirty="0"/>
          </a:p>
          <a:p>
            <a:r>
              <a:rPr lang="en-GB" dirty="0" smtClean="0"/>
              <a:t>Requires lots of labour and intelligence to structure information so that others can access and use it easily</a:t>
            </a:r>
          </a:p>
          <a:p>
            <a:endParaRPr lang="en-GB" dirty="0"/>
          </a:p>
          <a:p>
            <a:r>
              <a:rPr lang="en-GB" dirty="0" smtClean="0"/>
              <a:t>Coming soon: compulsory submission of keywords for data upon publication of results (e.g. New </a:t>
            </a:r>
            <a:r>
              <a:rPr lang="en-GB" dirty="0" err="1" smtClean="0"/>
              <a:t>Phytologist</a:t>
            </a:r>
            <a:r>
              <a:rPr lang="en-GB" dirty="0" smtClean="0"/>
              <a:t>, Nucleic Acids Review); re-structuring of publications so that they are interactive documents and not PDFs (e.g. </a:t>
            </a:r>
            <a:r>
              <a:rPr lang="en-GB" dirty="0" err="1" smtClean="0"/>
              <a:t>eLife</a:t>
            </a:r>
            <a:r>
              <a:rPr lang="en-GB" dirty="0" smtClean="0"/>
              <a:t> by </a:t>
            </a:r>
            <a:r>
              <a:rPr lang="en-GB" dirty="0" err="1" smtClean="0"/>
              <a:t>Wellcome</a:t>
            </a:r>
            <a:r>
              <a:rPr lang="en-GB" dirty="0" smtClean="0"/>
              <a:t> Trust)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12596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GB" dirty="0" smtClean="0"/>
              <a:t>Get involved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5435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Contribute your publications to ERIC via </a:t>
            </a:r>
            <a:r>
              <a:rPr lang="en-GB" dirty="0" err="1" smtClean="0"/>
              <a:t>Symplectic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Contribute to field-specific repositories (e.g. </a:t>
            </a:r>
            <a:r>
              <a:rPr lang="en-GB" dirty="0" err="1" smtClean="0"/>
              <a:t>ResearchGate</a:t>
            </a:r>
            <a:r>
              <a:rPr lang="en-GB" dirty="0" smtClean="0"/>
              <a:t>, Academia.edu, </a:t>
            </a:r>
            <a:r>
              <a:rPr lang="en-GB" dirty="0" err="1" smtClean="0"/>
              <a:t>PhilPapers</a:t>
            </a:r>
            <a:r>
              <a:rPr lang="en-GB" dirty="0" smtClean="0"/>
              <a:t>) or general data-sharing repositories (</a:t>
            </a:r>
            <a:r>
              <a:rPr lang="en-GB" dirty="0" err="1" smtClean="0"/>
              <a:t>Figshare</a:t>
            </a:r>
            <a:r>
              <a:rPr lang="en-GB" dirty="0" smtClean="0"/>
              <a:t>, </a:t>
            </a:r>
            <a:r>
              <a:rPr lang="en-GB" dirty="0" err="1" smtClean="0"/>
              <a:t>DataCite</a:t>
            </a:r>
            <a:r>
              <a:rPr lang="en-GB" dirty="0" smtClean="0"/>
              <a:t>, Dryad)</a:t>
            </a:r>
          </a:p>
          <a:p>
            <a:endParaRPr lang="en-GB" dirty="0" smtClean="0"/>
          </a:p>
          <a:p>
            <a:r>
              <a:rPr lang="en-GB" dirty="0" smtClean="0"/>
              <a:t>Promote culture of sharing in your groups/labs/students</a:t>
            </a:r>
          </a:p>
          <a:p>
            <a:endParaRPr lang="en-GB" dirty="0" smtClean="0"/>
          </a:p>
          <a:p>
            <a:r>
              <a:rPr lang="en-GB" dirty="0" smtClean="0"/>
              <a:t>Pressure the University of Exeter to make </a:t>
            </a:r>
            <a:r>
              <a:rPr lang="en-GB" dirty="0" err="1" smtClean="0"/>
              <a:t>Symplectic</a:t>
            </a:r>
            <a:r>
              <a:rPr lang="en-GB" dirty="0" smtClean="0"/>
              <a:t> work for you, as it can and should do; and to invest more in Open Access support</a:t>
            </a:r>
          </a:p>
          <a:p>
            <a:endParaRPr lang="en-GB" dirty="0"/>
          </a:p>
          <a:p>
            <a:r>
              <a:rPr lang="en-GB" dirty="0" smtClean="0"/>
              <a:t>Consider sharing your data, as well as your publications, through online repositories and databases; plan to make time for it!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8071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414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Benefits of Open Access</vt:lpstr>
      <vt:lpstr>Slide 2</vt:lpstr>
      <vt:lpstr>Openness:  fundamental scientific value</vt:lpstr>
      <vt:lpstr>Notoriously difficult to implement.. Until now</vt:lpstr>
      <vt:lpstr>Historical precedents</vt:lpstr>
      <vt:lpstr>Note: free versus open</vt:lpstr>
      <vt:lpstr>Royal Society: ‘intelligent’ openness</vt:lpstr>
      <vt:lpstr>Get involved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of Open Access</dc:title>
  <dc:creator>Leonelli, Sabina</dc:creator>
  <cp:lastModifiedBy>hl347</cp:lastModifiedBy>
  <cp:revision>16</cp:revision>
  <dcterms:created xsi:type="dcterms:W3CDTF">2012-10-21T15:13:20Z</dcterms:created>
  <dcterms:modified xsi:type="dcterms:W3CDTF">2012-10-22T07:02:12Z</dcterms:modified>
</cp:coreProperties>
</file>