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58" r:id="rId4"/>
    <p:sldId id="268" r:id="rId5"/>
    <p:sldId id="264" r:id="rId6"/>
    <p:sldId id="265" r:id="rId7"/>
    <p:sldId id="259" r:id="rId8"/>
    <p:sldId id="263" r:id="rId9"/>
    <p:sldId id="266" r:id="rId10"/>
    <p:sldId id="260" r:id="rId11"/>
    <p:sldId id="261" r:id="rId12"/>
    <p:sldId id="262" r:id="rId13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216" initials="j" lastIdx="20" clrIdx="0"/>
  <p:cmAuthor id="1" name="hl347" initials="h" lastIdx="1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0228" autoAdjust="0"/>
  </p:normalViewPr>
  <p:slideViewPr>
    <p:cSldViewPr>
      <p:cViewPr varScale="1">
        <p:scale>
          <a:sx n="84" d="100"/>
          <a:sy n="84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sad.isadroot.ex.ac.uk\uoe\PS\AS\CRS\JISC%20Projects\JISCResearchData\Open_Exeter\DAF%20Survey_results_analysis\Write%20up\Training\training_what_colle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GB"/>
              <a:t>Percentage</a:t>
            </a:r>
            <a:r>
              <a:rPr lang="en-GB" baseline="0"/>
              <a:t> of researchers in Colleges who want training in each area</a:t>
            </a:r>
            <a:endParaRPr lang="en-GB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Sheet1!$C$22</c:f>
              <c:strCache>
                <c:ptCount val="1"/>
                <c:pt idx="0">
                  <c:v>How to Write a DMP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Sheet1!$C$23:$C$28</c:f>
              <c:numCache>
                <c:formatCode>0.0</c:formatCode>
                <c:ptCount val="6"/>
                <c:pt idx="0">
                  <c:v>34.545454545454547</c:v>
                </c:pt>
                <c:pt idx="1">
                  <c:v>45.652173913043477</c:v>
                </c:pt>
                <c:pt idx="2">
                  <c:v>52.542372881356009</c:v>
                </c:pt>
                <c:pt idx="3">
                  <c:v>53.658536585365859</c:v>
                </c:pt>
                <c:pt idx="4">
                  <c:v>73.913043478261642</c:v>
                </c:pt>
                <c:pt idx="5">
                  <c:v>48.648648648648646</c:v>
                </c:pt>
              </c:numCache>
            </c:numRef>
          </c:val>
        </c:ser>
        <c:ser>
          <c:idx val="1"/>
          <c:order val="1"/>
          <c:tx>
            <c:strRef>
              <c:f>Sheet1!$D$22</c:f>
              <c:strCache>
                <c:ptCount val="1"/>
                <c:pt idx="0">
                  <c:v>Organising Research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Sheet1!$D$23:$D$28</c:f>
              <c:numCache>
                <c:formatCode>0.0</c:formatCode>
                <c:ptCount val="6"/>
                <c:pt idx="0">
                  <c:v>36.363636363635997</c:v>
                </c:pt>
                <c:pt idx="1">
                  <c:v>50</c:v>
                </c:pt>
                <c:pt idx="2">
                  <c:v>38.983050847457626</c:v>
                </c:pt>
                <c:pt idx="3">
                  <c:v>39.024390243902438</c:v>
                </c:pt>
                <c:pt idx="4">
                  <c:v>45.652173913043477</c:v>
                </c:pt>
                <c:pt idx="5">
                  <c:v>56.756756756756758</c:v>
                </c:pt>
              </c:numCache>
            </c:numRef>
          </c:val>
        </c:ser>
        <c:ser>
          <c:idx val="2"/>
          <c:order val="2"/>
          <c:tx>
            <c:strRef>
              <c:f>Sheet1!$E$22</c:f>
              <c:strCache>
                <c:ptCount val="1"/>
                <c:pt idx="0">
                  <c:v>File and Doc Management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Sheet1!$E$23:$E$28</c:f>
              <c:numCache>
                <c:formatCode>0.0</c:formatCode>
                <c:ptCount val="6"/>
                <c:pt idx="0">
                  <c:v>25.454545454545453</c:v>
                </c:pt>
                <c:pt idx="1">
                  <c:v>36.956521739130395</c:v>
                </c:pt>
                <c:pt idx="2">
                  <c:v>35.593220338983429</c:v>
                </c:pt>
                <c:pt idx="3">
                  <c:v>41.463414634146325</c:v>
                </c:pt>
                <c:pt idx="4">
                  <c:v>45.652173913043477</c:v>
                </c:pt>
                <c:pt idx="5">
                  <c:v>56.756756756756758</c:v>
                </c:pt>
              </c:numCache>
            </c:numRef>
          </c:val>
        </c:ser>
        <c:ser>
          <c:idx val="3"/>
          <c:order val="3"/>
          <c:tx>
            <c:strRef>
              <c:f>Sheet1!$F$22</c:f>
              <c:strCache>
                <c:ptCount val="1"/>
                <c:pt idx="0">
                  <c:v>Legal and Ethical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Sheet1!$F$23:$F$28</c:f>
              <c:numCache>
                <c:formatCode>0.0</c:formatCode>
                <c:ptCount val="6"/>
                <c:pt idx="0">
                  <c:v>29.090909090909086</c:v>
                </c:pt>
                <c:pt idx="1">
                  <c:v>36.956521739130395</c:v>
                </c:pt>
                <c:pt idx="2">
                  <c:v>32.203389830508513</c:v>
                </c:pt>
                <c:pt idx="3">
                  <c:v>43.902439024390247</c:v>
                </c:pt>
                <c:pt idx="4">
                  <c:v>45.652173913043477</c:v>
                </c:pt>
                <c:pt idx="5">
                  <c:v>62.162162162162161</c:v>
                </c:pt>
              </c:numCache>
            </c:numRef>
          </c:val>
        </c:ser>
        <c:ser>
          <c:idx val="4"/>
          <c:order val="4"/>
          <c:tx>
            <c:strRef>
              <c:f>Sheet1!$G$22</c:f>
              <c:strCache>
                <c:ptCount val="1"/>
                <c:pt idx="0">
                  <c:v>Bibliographic Software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Sheet1!$G$23:$G$28</c:f>
              <c:numCache>
                <c:formatCode>0.0</c:formatCode>
                <c:ptCount val="6"/>
                <c:pt idx="0">
                  <c:v>9.0909090909091006</c:v>
                </c:pt>
                <c:pt idx="1">
                  <c:v>39.130434782608695</c:v>
                </c:pt>
                <c:pt idx="2">
                  <c:v>30.50847457627097</c:v>
                </c:pt>
                <c:pt idx="3">
                  <c:v>36.585365853658494</c:v>
                </c:pt>
                <c:pt idx="4">
                  <c:v>23.913043478260789</c:v>
                </c:pt>
                <c:pt idx="5">
                  <c:v>37.837837837837824</c:v>
                </c:pt>
              </c:numCache>
            </c:numRef>
          </c:val>
        </c:ser>
        <c:ser>
          <c:idx val="5"/>
          <c:order val="5"/>
          <c:tx>
            <c:strRef>
              <c:f>Sheet1!$H$22</c:f>
              <c:strCache>
                <c:ptCount val="1"/>
                <c:pt idx="0">
                  <c:v>IR and OA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Sheet1!$H$23:$H$28</c:f>
              <c:numCache>
                <c:formatCode>0.0</c:formatCode>
                <c:ptCount val="6"/>
                <c:pt idx="0">
                  <c:v>40</c:v>
                </c:pt>
                <c:pt idx="1">
                  <c:v>39.130434782608695</c:v>
                </c:pt>
                <c:pt idx="2">
                  <c:v>38.983050847457626</c:v>
                </c:pt>
                <c:pt idx="3">
                  <c:v>46.34146341463336</c:v>
                </c:pt>
                <c:pt idx="4">
                  <c:v>52.173913043478606</c:v>
                </c:pt>
                <c:pt idx="5">
                  <c:v>40.54054054054054</c:v>
                </c:pt>
              </c:numCache>
            </c:numRef>
          </c:val>
        </c:ser>
        <c:ser>
          <c:idx val="6"/>
          <c:order val="6"/>
          <c:tx>
            <c:strRef>
              <c:f>Sheet1!$I$22</c:f>
              <c:strCache>
                <c:ptCount val="1"/>
                <c:pt idx="0">
                  <c:v>None</c:v>
                </c:pt>
              </c:strCache>
            </c:strRef>
          </c:tx>
          <c:cat>
            <c:strRef>
              <c:f>Sheet1!$B$23:$B$28</c:f>
              <c:strCache>
                <c:ptCount val="6"/>
                <c:pt idx="0">
                  <c:v>CEMPS</c:v>
                </c:pt>
                <c:pt idx="1">
                  <c:v>CHUMs</c:v>
                </c:pt>
                <c:pt idx="2">
                  <c:v>CLES</c:v>
                </c:pt>
                <c:pt idx="3">
                  <c:v>SSIS</c:v>
                </c:pt>
                <c:pt idx="4">
                  <c:v>PCMD</c:v>
                </c:pt>
                <c:pt idx="5">
                  <c:v>Business</c:v>
                </c:pt>
              </c:strCache>
            </c:strRef>
          </c:cat>
          <c:val>
            <c:numRef>
              <c:f>Sheet1!$I$23:$I$28</c:f>
              <c:numCache>
                <c:formatCode>0.0</c:formatCode>
                <c:ptCount val="6"/>
                <c:pt idx="0">
                  <c:v>30.909090909090907</c:v>
                </c:pt>
                <c:pt idx="1">
                  <c:v>17.39130434782609</c:v>
                </c:pt>
                <c:pt idx="2">
                  <c:v>23.72881355932174</c:v>
                </c:pt>
                <c:pt idx="3">
                  <c:v>21.951219512194989</c:v>
                </c:pt>
                <c:pt idx="4">
                  <c:v>8.6956521739130448</c:v>
                </c:pt>
                <c:pt idx="5">
                  <c:v>13.513513513513514</c:v>
                </c:pt>
              </c:numCache>
            </c:numRef>
          </c:val>
        </c:ser>
        <c:axId val="54714752"/>
        <c:axId val="54716288"/>
      </c:barChart>
      <c:catAx>
        <c:axId val="54714752"/>
        <c:scaling>
          <c:orientation val="minMax"/>
        </c:scaling>
        <c:axPos val="b"/>
        <c:majorTickMark val="none"/>
        <c:tickLblPos val="nextTo"/>
        <c:crossAx val="54716288"/>
        <c:crosses val="autoZero"/>
        <c:auto val="1"/>
        <c:lblAlgn val="ctr"/>
        <c:lblOffset val="100"/>
      </c:catAx>
      <c:valAx>
        <c:axId val="54716288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crossAx val="54714752"/>
        <c:crosses val="autoZero"/>
        <c:crossBetween val="between"/>
      </c:valAx>
    </c:plotArea>
    <c:legend>
      <c:legendPos val="r"/>
      <c:layout/>
    </c:legend>
    <c:plotVisOnly val="1"/>
  </c:chart>
  <c:spPr>
    <a:noFill/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A85BE-F7F2-47A9-A0C7-DA90D43AA3CE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91E9E-A260-4AE8-9D15-1E511369C56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F7F70-4B95-44CC-BDB1-0909638E9743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1A328-1E79-4061-B268-9125A589076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Stats from DARTS</a:t>
            </a:r>
            <a:r>
              <a:rPr lang="en-GB" baseline="0" dirty="0" smtClean="0"/>
              <a:t> 3 conference.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Need to train those who already support researchers in RDM so that there is </a:t>
            </a:r>
            <a:r>
              <a:rPr lang="en-GB" baseline="0" dirty="0" smtClean="0"/>
              <a:t>consistent </a:t>
            </a:r>
            <a:r>
              <a:rPr lang="en-GB" baseline="0" dirty="0" smtClean="0"/>
              <a:t>and accurate advice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A328-1E79-4061-B268-9125A589076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Distinguish between audiences and stage e.g. issues for PGRs at beginning are different for when writing up.</a:t>
            </a:r>
          </a:p>
          <a:p>
            <a:r>
              <a:rPr lang="en-GB" dirty="0" smtClean="0"/>
              <a:t>Basic overviews for Prof. Services Staff</a:t>
            </a:r>
          </a:p>
          <a:p>
            <a:r>
              <a:rPr lang="en-GB" dirty="0" smtClean="0"/>
              <a:t>How to assess a DMP for </a:t>
            </a:r>
            <a:r>
              <a:rPr lang="en-GB" dirty="0" err="1" smtClean="0"/>
              <a:t>DoRs</a:t>
            </a:r>
            <a:r>
              <a:rPr lang="en-GB" dirty="0" smtClean="0"/>
              <a:t> and peer reviewers etc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A328-1E79-4061-B268-9125A589076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A328-1E79-4061-B268-9125A589076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DARTS 3 – not a scientific study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A328-1E79-4061-B268-9125A589076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1A328-1E79-4061-B268-9125A589076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1A66B-25E1-4BD0-9A44-9DD701F8F660}" type="datetimeFigureOut">
              <a:rPr lang="en-GB" smtClean="0"/>
              <a:pPr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50E6B-9855-4F50-9334-F87F751AC14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://hdl.handle.net/10036/3738" TargetMode="External"/><Relationship Id="rId7" Type="http://schemas.openxmlformats.org/officeDocument/2006/relationships/hyperlink" Target="http://as.exeter.ac.uk/library/resources/openaccess/openaccessweek/" TargetMode="External"/><Relationship Id="rId2" Type="http://schemas.openxmlformats.org/officeDocument/2006/relationships/hyperlink" Target="http://as.exeter.ac.uk/rdp/postgraduateresearcher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s.exeter.ac.uk/library/resources/openaccess/openexeter/exeterembeds/policydevelopment/casestudy/" TargetMode="External"/><Relationship Id="rId5" Type="http://schemas.openxmlformats.org/officeDocument/2006/relationships/hyperlink" Target="http://as.exeter.ac.uk/library/resources/openaccess/openexeter/exeterembeds/policydevelopment/" TargetMode="External"/><Relationship Id="rId4" Type="http://schemas.openxmlformats.org/officeDocument/2006/relationships/hyperlink" Target="http://www.exeter.ac.uk/staff/development/teach/pcap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witter.com/OpenExeterRD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ric.exeter.ac.uk/repository/handle/10036/3360" TargetMode="External"/><Relationship Id="rId5" Type="http://schemas.openxmlformats.org/officeDocument/2006/relationships/hyperlink" Target="http://as.exeter.ac.uk/library/resources/openaccess/openexeter/" TargetMode="External"/><Relationship Id="rId4" Type="http://schemas.openxmlformats.org/officeDocument/2006/relationships/hyperlink" Target="http://blogs.exeter.ac.uk/openexeterrd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RDM Training and Guidance at the University of Exeter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Open Exeter Project Team</a:t>
            </a:r>
            <a:endParaRPr lang="en-GB" dirty="0"/>
          </a:p>
        </p:txBody>
      </p:sp>
      <p:pic>
        <p:nvPicPr>
          <p:cNvPr id="1026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are doing at Exeter?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>
                <a:hlinkClick r:id="rId2"/>
              </a:rPr>
              <a:t>Researcher Development Programme</a:t>
            </a:r>
            <a:endParaRPr lang="en-GB" dirty="0" smtClean="0"/>
          </a:p>
          <a:p>
            <a:pPr lvl="1"/>
            <a:r>
              <a:rPr lang="en-GB" dirty="0" smtClean="0"/>
              <a:t>Aimed at PGR students</a:t>
            </a:r>
          </a:p>
          <a:p>
            <a:r>
              <a:rPr lang="en-GB" dirty="0" smtClean="0"/>
              <a:t>RDM website</a:t>
            </a:r>
          </a:p>
          <a:p>
            <a:r>
              <a:rPr lang="en-GB" dirty="0" smtClean="0"/>
              <a:t>Working with our PGR students on the Follow the Data strand</a:t>
            </a:r>
          </a:p>
          <a:p>
            <a:pPr lvl="1"/>
            <a:r>
              <a:rPr lang="en-GB" dirty="0" smtClean="0"/>
              <a:t>Creation of </a:t>
            </a:r>
            <a:r>
              <a:rPr lang="en-GB" dirty="0" smtClean="0">
                <a:hlinkClick r:id="rId3"/>
              </a:rPr>
              <a:t>RDM survival guide and checklist</a:t>
            </a:r>
            <a:r>
              <a:rPr lang="en-GB" dirty="0" smtClean="0"/>
              <a:t> for new PGRs</a:t>
            </a:r>
          </a:p>
          <a:p>
            <a:r>
              <a:rPr lang="en-GB" dirty="0" smtClean="0"/>
              <a:t>PGR inductions at the start of the academic year</a:t>
            </a:r>
          </a:p>
          <a:p>
            <a:r>
              <a:rPr lang="en-GB" dirty="0" smtClean="0"/>
              <a:t>Creation of College and Discipline specific courses</a:t>
            </a:r>
          </a:p>
          <a:p>
            <a:r>
              <a:rPr lang="en-GB" dirty="0" smtClean="0"/>
              <a:t>Creation of Professional Services (IT, RKT, Library etc.) courses</a:t>
            </a:r>
          </a:p>
          <a:p>
            <a:r>
              <a:rPr lang="en-GB" dirty="0" smtClean="0"/>
              <a:t>Postgraduate Certificate in Academic Practice (</a:t>
            </a:r>
            <a:r>
              <a:rPr lang="en-GB" dirty="0" smtClean="0">
                <a:hlinkClick r:id="rId4"/>
              </a:rPr>
              <a:t>PCAP</a:t>
            </a:r>
            <a:r>
              <a:rPr lang="en-GB" dirty="0" smtClean="0"/>
              <a:t>)</a:t>
            </a:r>
          </a:p>
          <a:p>
            <a:r>
              <a:rPr lang="en-GB" dirty="0" smtClean="0"/>
              <a:t>Doctoral Supervisors’ course</a:t>
            </a:r>
          </a:p>
          <a:p>
            <a:r>
              <a:rPr lang="en-GB" dirty="0" smtClean="0"/>
              <a:t>DMP guidance</a:t>
            </a:r>
          </a:p>
          <a:p>
            <a:pPr lvl="1"/>
            <a:r>
              <a:rPr lang="en-GB" dirty="0" smtClean="0"/>
              <a:t>Plan to train bid reviewers in Academic Colleges</a:t>
            </a:r>
          </a:p>
          <a:p>
            <a:r>
              <a:rPr lang="en-GB" dirty="0" smtClean="0"/>
              <a:t>Meeting new academic staff</a:t>
            </a:r>
          </a:p>
          <a:p>
            <a:r>
              <a:rPr lang="en-GB" dirty="0" smtClean="0"/>
              <a:t>Linked RDM with Open Access</a:t>
            </a:r>
          </a:p>
          <a:p>
            <a:pPr lvl="1"/>
            <a:r>
              <a:rPr lang="en-GB" dirty="0" smtClean="0"/>
              <a:t>Including in </a:t>
            </a:r>
            <a:r>
              <a:rPr lang="en-GB" dirty="0" smtClean="0">
                <a:hlinkClick r:id="rId5"/>
              </a:rPr>
              <a:t>policies</a:t>
            </a:r>
            <a:endParaRPr lang="en-GB" dirty="0" smtClean="0"/>
          </a:p>
          <a:p>
            <a:r>
              <a:rPr lang="en-GB" dirty="0" smtClean="0"/>
              <a:t>Helping research groups with </a:t>
            </a:r>
            <a:r>
              <a:rPr lang="en-GB" dirty="0" smtClean="0">
                <a:hlinkClick r:id="rId6"/>
              </a:rPr>
              <a:t>policy development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Open Access Week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4941168"/>
            <a:ext cx="1215008" cy="16335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Looking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Sustainable service embedded in research lifecycle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Raise awareness of training sessions and online guidance and adapt content and availability where necessary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Need to identify lines of responsibility on RDM issues</a:t>
            </a:r>
          </a:p>
          <a:p>
            <a:r>
              <a:rPr lang="en-GB" dirty="0" smtClean="0"/>
              <a:t>Equip support staff with the skills to handle RDM issues</a:t>
            </a:r>
          </a:p>
          <a:p>
            <a:r>
              <a:rPr lang="en-GB" dirty="0" smtClean="0"/>
              <a:t>Ensure institutional compliance with funders’ policies</a:t>
            </a:r>
          </a:p>
          <a:p>
            <a:r>
              <a:rPr lang="en-GB" dirty="0" smtClean="0"/>
              <a:t>Iterative evaluation of the impact of training</a:t>
            </a:r>
          </a:p>
          <a:p>
            <a:r>
              <a:rPr lang="en-GB" dirty="0" smtClean="0"/>
              <a:t>Provide advice on developing research group and discipline level policies on RDM and Open Access</a:t>
            </a:r>
          </a:p>
          <a:p>
            <a:r>
              <a:rPr lang="en-GB" dirty="0" smtClean="0"/>
              <a:t>Advice on developing group or discipline level RDM and Open Access policies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r>
              <a:rPr lang="en-GB" sz="6600" dirty="0" smtClean="0"/>
              <a:t>Any questions?</a:t>
            </a:r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r>
              <a:rPr lang="en-GB" dirty="0" smtClean="0">
                <a:hlinkClick r:id="rId3"/>
              </a:rPr>
              <a:t>@</a:t>
            </a:r>
            <a:r>
              <a:rPr lang="en-GB" dirty="0" err="1" smtClean="0">
                <a:hlinkClick r:id="rId3"/>
              </a:rPr>
              <a:t>openexeterrdm</a:t>
            </a:r>
            <a:endParaRPr lang="en-GB" dirty="0" smtClean="0"/>
          </a:p>
          <a:p>
            <a:pPr algn="ctr">
              <a:buNone/>
            </a:pPr>
            <a:r>
              <a:rPr lang="en-GB" dirty="0" smtClean="0">
                <a:hlinkClick r:id="rId4"/>
              </a:rPr>
              <a:t>http://blogs.exeter.ac.uk/openexeterrdm/</a:t>
            </a:r>
            <a:endParaRPr lang="en-GB" dirty="0" smtClean="0"/>
          </a:p>
          <a:p>
            <a:pPr algn="ctr">
              <a:buNone/>
            </a:pPr>
            <a:r>
              <a:rPr lang="en-GB" dirty="0" smtClean="0">
                <a:hlinkClick r:id="rId5"/>
              </a:rPr>
              <a:t>Open Exeter Website</a:t>
            </a:r>
            <a:endParaRPr lang="en-GB" dirty="0" smtClean="0"/>
          </a:p>
          <a:p>
            <a:pPr algn="ctr">
              <a:buNone/>
            </a:pPr>
            <a:r>
              <a:rPr lang="en-GB" dirty="0" smtClean="0">
                <a:hlinkClick r:id="rId6"/>
              </a:rPr>
              <a:t>Open Exeter Materials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does Training fit into the Open Exeter </a:t>
            </a:r>
            <a:r>
              <a:rPr lang="en-GB" sz="4000" dirty="0" smtClean="0"/>
              <a:t>P</a:t>
            </a:r>
            <a:r>
              <a:rPr lang="en-GB" dirty="0" smtClean="0"/>
              <a:t>roject?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Essential part of embedding and sustaining good practice in RDM at Exeter</a:t>
            </a:r>
          </a:p>
          <a:p>
            <a:r>
              <a:rPr lang="en-GB" dirty="0" smtClean="0"/>
              <a:t>Helps to aid advocacy and promotes Open Exeter outputs and Open Access</a:t>
            </a:r>
          </a:p>
          <a:p>
            <a:r>
              <a:rPr lang="en-GB" dirty="0" smtClean="0"/>
              <a:t>Builds on the DAF survey results</a:t>
            </a:r>
          </a:p>
          <a:p>
            <a:r>
              <a:rPr lang="en-GB" dirty="0" smtClean="0"/>
              <a:t>Raises awareness of relevant policies – internal and external</a:t>
            </a:r>
          </a:p>
          <a:p>
            <a:r>
              <a:rPr lang="en-GB" dirty="0" smtClean="0"/>
              <a:t>Ensures compliance with funder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to Train?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Researchers</a:t>
            </a:r>
          </a:p>
          <a:p>
            <a:pPr lvl="1"/>
            <a:r>
              <a:rPr lang="en-GB" dirty="0" smtClean="0"/>
              <a:t>Established researchers</a:t>
            </a:r>
          </a:p>
          <a:p>
            <a:pPr lvl="1"/>
            <a:r>
              <a:rPr lang="en-GB" dirty="0" smtClean="0"/>
              <a:t>PGR students</a:t>
            </a:r>
          </a:p>
          <a:p>
            <a:pPr lvl="1"/>
            <a:r>
              <a:rPr lang="en-GB" dirty="0" smtClean="0"/>
              <a:t>Post-docs</a:t>
            </a:r>
          </a:p>
          <a:p>
            <a:pPr lvl="1"/>
            <a:r>
              <a:rPr lang="en-GB" dirty="0" smtClean="0"/>
              <a:t>Directors of Research</a:t>
            </a:r>
          </a:p>
          <a:p>
            <a:pPr lvl="1"/>
            <a:r>
              <a:rPr lang="en-GB" dirty="0" smtClean="0"/>
              <a:t>Peer reviewers</a:t>
            </a:r>
          </a:p>
          <a:p>
            <a:r>
              <a:rPr lang="en-GB" dirty="0" smtClean="0"/>
              <a:t>Support staff</a:t>
            </a:r>
          </a:p>
          <a:p>
            <a:pPr lvl="1"/>
            <a:r>
              <a:rPr lang="en-GB" dirty="0" smtClean="0"/>
              <a:t>Train the trainers</a:t>
            </a:r>
          </a:p>
          <a:p>
            <a:pPr lvl="2"/>
            <a:r>
              <a:rPr lang="en-GB" dirty="0" smtClean="0"/>
              <a:t>IT, Research support, Library</a:t>
            </a:r>
          </a:p>
        </p:txBody>
      </p:sp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train Researchers?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DAF survey showed:</a:t>
            </a:r>
          </a:p>
          <a:p>
            <a:pPr lvl="1"/>
            <a:r>
              <a:rPr lang="en-GB" dirty="0" smtClean="0"/>
              <a:t>Lack of consistency and understanding of data management issues</a:t>
            </a:r>
          </a:p>
          <a:p>
            <a:pPr lvl="2"/>
            <a:r>
              <a:rPr lang="en-GB" dirty="0" smtClean="0"/>
              <a:t>Some good practice, some bad practice</a:t>
            </a:r>
          </a:p>
          <a:p>
            <a:pPr lvl="1"/>
            <a:r>
              <a:rPr lang="en-GB" dirty="0" smtClean="0"/>
              <a:t>Data was being lost</a:t>
            </a:r>
          </a:p>
          <a:p>
            <a:pPr lvl="1"/>
            <a:r>
              <a:rPr lang="en-GB" dirty="0" smtClean="0"/>
              <a:t>Use of proprietary formats</a:t>
            </a:r>
          </a:p>
          <a:p>
            <a:pPr lvl="1"/>
            <a:r>
              <a:rPr lang="en-GB" dirty="0" smtClean="0"/>
              <a:t>Lack of secure back up for some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Train Researchers?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Because researchers want, and need(!), training</a:t>
            </a:r>
          </a:p>
          <a:p>
            <a:endParaRPr lang="en-GB" dirty="0"/>
          </a:p>
        </p:txBody>
      </p:sp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  <p:graphicFrame>
        <p:nvGraphicFramePr>
          <p:cNvPr id="5" name="Chart 4"/>
          <p:cNvGraphicFramePr/>
          <p:nvPr/>
        </p:nvGraphicFramePr>
        <p:xfrm>
          <a:off x="1403648" y="2636912"/>
          <a:ext cx="590465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Train the Trainers?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Because librarians and other support staff don’t feel confident training on RDM issues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2" y="2636913"/>
          <a:ext cx="8280919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872208"/>
                <a:gridCol w="1440160"/>
                <a:gridCol w="1080119"/>
              </a:tblGrid>
              <a:tr h="628822">
                <a:tc>
                  <a:txBody>
                    <a:bodyPr/>
                    <a:lstStyle/>
                    <a:p>
                      <a:pPr algn="ctr" rtl="0"/>
                      <a:r>
                        <a:rPr lang="en-GB" sz="1800" b="1" dirty="0">
                          <a:latin typeface="Arial" pitchFamily="34" charset="0"/>
                          <a:cs typeface="Arial" pitchFamily="34" charset="0"/>
                        </a:rPr>
                        <a:t>In which of these would you feel comfortable training researchers?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b="1" dirty="0">
                          <a:latin typeface="Arial" pitchFamily="34" charset="0"/>
                          <a:cs typeface="Arial" pitchFamily="34" charset="0"/>
                        </a:rPr>
                        <a:t>Not Comfortable at all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b="1" dirty="0">
                          <a:latin typeface="Arial" pitchFamily="34" charset="0"/>
                          <a:cs typeface="Arial" pitchFamily="34" charset="0"/>
                        </a:rPr>
                        <a:t>Comfortable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800" b="1" dirty="0">
                          <a:latin typeface="Arial" pitchFamily="34" charset="0"/>
                          <a:cs typeface="Arial" pitchFamily="34" charset="0"/>
                        </a:rPr>
                        <a:t>Confident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  <a:tr h="349346">
                <a:tc>
                  <a:txBody>
                    <a:bodyPr/>
                    <a:lstStyle/>
                    <a:p>
                      <a:pPr rtl="0"/>
                      <a:r>
                        <a:rPr lang="en-GB" sz="1600" dirty="0">
                          <a:latin typeface="+mn-lt"/>
                          <a:cs typeface="Arial" pitchFamily="34" charset="0"/>
                        </a:rPr>
                        <a:t>How to Develop a Data Management Plan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 dirty="0"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/>
                </a:tc>
              </a:tr>
              <a:tr h="381786">
                <a:tc>
                  <a:txBody>
                    <a:bodyPr/>
                    <a:lstStyle/>
                    <a:p>
                      <a:pPr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Organising Research Material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386775">
                <a:tc>
                  <a:txBody>
                    <a:bodyPr/>
                    <a:lstStyle/>
                    <a:p>
                      <a:pPr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File and Document Management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381786">
                <a:tc>
                  <a:txBody>
                    <a:bodyPr/>
                    <a:lstStyle/>
                    <a:p>
                      <a:pPr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Legal and Ethical Issues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/>
                </a:tc>
              </a:tr>
              <a:tr h="386775">
                <a:tc>
                  <a:txBody>
                    <a:bodyPr/>
                    <a:lstStyle/>
                    <a:p>
                      <a:pPr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Bibliographic Software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/>
                </a:tc>
              </a:tr>
              <a:tr h="509046">
                <a:tc>
                  <a:txBody>
                    <a:bodyPr/>
                    <a:lstStyle/>
                    <a:p>
                      <a:pPr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Institutional Repositories and Open Access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600" dirty="0"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Training should be provided?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0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latin typeface="Arial"/>
                          <a:ea typeface="Calibri"/>
                        </a:rPr>
                        <a:t>Training Area</a:t>
                      </a:r>
                      <a:endParaRPr lang="en-GB" sz="28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latin typeface="Arial"/>
                          <a:ea typeface="Calibri"/>
                        </a:rPr>
                        <a:t>Number</a:t>
                      </a:r>
                      <a:endParaRPr lang="en-GB" sz="28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How to Develop a Data Management Plan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144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Organising Research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123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File and Document Management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112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Legal and Ethical Issues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115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Bibliographic Software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83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Institutional Repositories and Open Access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Arial"/>
                          <a:ea typeface="Calibri"/>
                        </a:rPr>
                        <a:t>121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N:\JISC Projects\JISCResearchData\Open_Exeter\Images\Open Exeter Logo\open exeter logo 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938768"/>
            <a:ext cx="1215008" cy="163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Training was Available before the Open Exeter Project?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Basic help but:</a:t>
            </a:r>
          </a:p>
          <a:p>
            <a:pPr lvl="1"/>
            <a:r>
              <a:rPr lang="en-GB" dirty="0" smtClean="0"/>
              <a:t>Not joined up</a:t>
            </a:r>
          </a:p>
          <a:p>
            <a:pPr lvl="1"/>
            <a:r>
              <a:rPr lang="en-GB" dirty="0" smtClean="0"/>
              <a:t>Not consistent across Academic Colleges or Departments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available at other Institutions?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8776"/>
                <a:gridCol w="1587624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b="1"/>
                        <a:t> </a:t>
                      </a:r>
                      <a:endParaRPr lang="en-GB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b="1"/>
                        <a:t>Please tick all that apply</a:t>
                      </a:r>
                      <a:endParaRPr lang="en-GB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GB" b="1"/>
                        <a:t>In which of the following does your institution/workplace provide training?</a:t>
                      </a:r>
                      <a:endParaRPr lang="en-GB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/>
                        <a:t>For researchers</a:t>
                      </a:r>
                      <a:endParaRPr lang="en-GB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/>
                        <a:t>For Librarians/support staff</a:t>
                      </a:r>
                      <a:endParaRPr lang="en-GB"/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How to Develop a Data Management Plan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0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Organising Research Material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0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File and Document Management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3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Legal and Ethical Issues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19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4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Bibliographic Software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30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23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GB"/>
                        <a:t>Institutional Repositories and Open Access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/>
                        <a:t>24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dirty="0"/>
                        <a:t>20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650</Words>
  <Application>Microsoft Office PowerPoint</Application>
  <PresentationFormat>On-screen Show (4:3)</PresentationFormat>
  <Paragraphs>150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RDM Training and Guidance at the University of Exeter</vt:lpstr>
      <vt:lpstr>Where does Training fit into the Open Exeter Project?</vt:lpstr>
      <vt:lpstr>Who to Train?</vt:lpstr>
      <vt:lpstr>Why train Researchers? (1)</vt:lpstr>
      <vt:lpstr>Why Train Researchers? (2)</vt:lpstr>
      <vt:lpstr>Why Train the Trainers?</vt:lpstr>
      <vt:lpstr>What Training should be provided?</vt:lpstr>
      <vt:lpstr>What Training was Available before the Open Exeter Project?</vt:lpstr>
      <vt:lpstr>What is available at other Institutions?</vt:lpstr>
      <vt:lpstr>What we are doing at Exeter?</vt:lpstr>
      <vt:lpstr>Looking Forward</vt:lpstr>
      <vt:lpstr>Slide 12</vt:lpstr>
    </vt:vector>
  </TitlesOfParts>
  <Company>University of Exeter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 for Programme Meeting</dc:title>
  <dc:creator>gjc201</dc:creator>
  <cp:lastModifiedBy>gjc201</cp:lastModifiedBy>
  <cp:revision>71</cp:revision>
  <dcterms:created xsi:type="dcterms:W3CDTF">2012-09-24T15:49:00Z</dcterms:created>
  <dcterms:modified xsi:type="dcterms:W3CDTF">2012-11-05T14:01:52Z</dcterms:modified>
</cp:coreProperties>
</file>