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sldIdLst>
    <p:sldId id="256" r:id="rId2"/>
    <p:sldId id="279" r:id="rId3"/>
    <p:sldId id="288" r:id="rId4"/>
    <p:sldId id="280" r:id="rId5"/>
    <p:sldId id="297" r:id="rId6"/>
    <p:sldId id="294" r:id="rId7"/>
    <p:sldId id="293" r:id="rId8"/>
    <p:sldId id="299" r:id="rId9"/>
    <p:sldId id="287" r:id="rId10"/>
    <p:sldId id="298" r:id="rId11"/>
    <p:sldId id="300" r:id="rId12"/>
    <p:sldId id="301" r:id="rId13"/>
    <p:sldId id="302" r:id="rId14"/>
    <p:sldId id="265" r:id="rId15"/>
    <p:sldId id="277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93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7" autoAdjust="0"/>
    <p:restoredTop sz="85397" autoAdjust="0"/>
  </p:normalViewPr>
  <p:slideViewPr>
    <p:cSldViewPr>
      <p:cViewPr varScale="1">
        <p:scale>
          <a:sx n="92" d="100"/>
          <a:sy n="92" d="100"/>
        </p:scale>
        <p:origin x="144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C773-4D3B-4C0D-BF5F-99B42CA42DD5}" type="datetimeFigureOut">
              <a:rPr lang="en-US" smtClean="0"/>
              <a:pPr/>
              <a:t>4/17/2015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F46DF-0704-4817-B007-3A031ACCAF7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38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DSS is implemented as a three-tier</a:t>
            </a:r>
            <a:r>
              <a:rPr lang="en-GB" baseline="0" dirty="0" smtClean="0"/>
              <a:t> application.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twin user interfaces communicate with an XML-driven middleware layer which, in turn, </a:t>
            </a:r>
            <a:r>
              <a:rPr lang="en-GB" baseline="0" dirty="0" err="1" smtClean="0"/>
              <a:t>marshalls</a:t>
            </a:r>
            <a:r>
              <a:rPr lang="en-GB" baseline="0" dirty="0" smtClean="0"/>
              <a:t> data requests and commands to the backend of the DSS which is common to all versions of the software: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Environment package is responsible for configuring the problem for analysis in the DSS.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Performance package with its integrated version of WaterMet</a:t>
            </a:r>
            <a:r>
              <a:rPr lang="en-GB" baseline="30000" dirty="0" smtClean="0"/>
              <a:t>2</a:t>
            </a:r>
            <a:r>
              <a:rPr lang="en-GB" baseline="0" dirty="0" smtClean="0"/>
              <a:t> (WP33) allows a particular system configuration performance to be quantified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Strategy package performs the MCDA ranking of the alternatives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F46DF-0704-4817-B007-3A031ACCAF7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091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ortada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12 Marcador de texto"/>
          <p:cNvSpPr>
            <a:spLocks noGrp="1"/>
          </p:cNvSpPr>
          <p:nvPr>
            <p:ph type="body" sz="quarter" idx="12" hasCustomPrompt="1"/>
          </p:nvPr>
        </p:nvSpPr>
        <p:spPr>
          <a:xfrm>
            <a:off x="4427538" y="3068960"/>
            <a:ext cx="3816350" cy="648072"/>
          </a:xfrm>
          <a:prstGeom prst="rect">
            <a:avLst/>
          </a:prstGeom>
        </p:spPr>
        <p:txBody>
          <a:bodyPr/>
          <a:lstStyle>
            <a:lvl1pPr algn="l">
              <a:buNone/>
              <a:defRPr sz="1800">
                <a:solidFill>
                  <a:schemeClr val="bg1"/>
                </a:solidFill>
                <a:latin typeface="Dsignes Bold" pitchFamily="2" charset="0"/>
              </a:defRPr>
            </a:lvl1pPr>
          </a:lstStyle>
          <a:p>
            <a:pPr algn="l"/>
            <a:r>
              <a:rPr lang="en-US" sz="1600" dirty="0" smtClean="0">
                <a:solidFill>
                  <a:schemeClr val="bg1"/>
                </a:solidFill>
                <a:latin typeface="Swis721 BT"/>
                <a:cs typeface="Swis721 BT"/>
              </a:rPr>
              <a:t>Presenter Name</a:t>
            </a:r>
            <a:endParaRPr lang="en-US" sz="1600" dirty="0">
              <a:solidFill>
                <a:schemeClr val="bg1"/>
              </a:solidFill>
              <a:latin typeface="Swis721 BT"/>
              <a:cs typeface="Swis721 BT"/>
            </a:endParaRP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4427984" y="1340768"/>
            <a:ext cx="4620323" cy="1676094"/>
          </a:xfrm>
          <a:prstGeom prst="rect">
            <a:avLst/>
          </a:prstGeom>
        </p:spPr>
        <p:txBody>
          <a:bodyPr anchor="ctr" anchorCtr="0"/>
          <a:lstStyle>
            <a:lvl1pPr marL="3175" indent="-3175" algn="l" defTabSz="914400" rtl="0" eaLnBrk="1" latinLnBrk="0" hangingPunct="1">
              <a:spcBef>
                <a:spcPct val="20000"/>
              </a:spcBef>
              <a:buFontTx/>
              <a:buNone/>
              <a:defRPr lang="es-ES" sz="3600" kern="1200" cap="all" baseline="0" dirty="0">
                <a:solidFill>
                  <a:schemeClr val="bg1"/>
                </a:solidFill>
                <a:latin typeface="Dsignes Bold" pitchFamily="2" charset="0"/>
                <a:ea typeface="+mn-ea"/>
                <a:cs typeface="+mn-cs"/>
              </a:defRPr>
            </a:lvl1pPr>
          </a:lstStyle>
          <a:p>
            <a:pPr marL="3175" lvl="0" indent="-3175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Swis721 BT"/>
                <a:cs typeface="Swis721 BT"/>
              </a:rPr>
              <a:t>PRESENTATION TITLE</a:t>
            </a:r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for text favoring vertical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2" descr="pagina 2-0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761" y="0"/>
            <a:ext cx="9141027" cy="6858000"/>
          </a:xfrm>
          <a:prstGeom prst="rect">
            <a:avLst/>
          </a:prstGeom>
        </p:spPr>
      </p:pic>
      <p:sp>
        <p:nvSpPr>
          <p:cNvPr id="15" name="17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1907705" y="116632"/>
            <a:ext cx="7236296" cy="864096"/>
          </a:xfrm>
          <a:prstGeom prst="rect">
            <a:avLst/>
          </a:prstGeom>
        </p:spPr>
        <p:txBody>
          <a:bodyPr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2D3395"/>
                </a:solidFill>
                <a:effectLst/>
                <a:uLnTx/>
                <a:uFillTx/>
                <a:latin typeface="Dsignes Bold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to add title</a:t>
            </a:r>
            <a:endParaRPr lang="es-ES" dirty="0"/>
          </a:p>
        </p:txBody>
      </p:sp>
      <p:sp>
        <p:nvSpPr>
          <p:cNvPr id="5" name="20 Marcador de texto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9" y="1052736"/>
            <a:ext cx="7963913" cy="475252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es-ES" sz="2400" kern="1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Dsignes Regular" pitchFamily="2" charset="0"/>
                <a:ea typeface="+mn-ea"/>
                <a:cs typeface="Dsignes Regular" pitchFamily="2" charset="0"/>
              </a:defRPr>
            </a:lvl1pPr>
            <a:lvl2pPr marL="211138" marR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itchFamily="34" charset="0"/>
              <a:buChar char="•"/>
              <a:tabLst/>
              <a:defRPr lang="es-ES" sz="2400" kern="1200" dirty="0" smtClean="0">
                <a:solidFill>
                  <a:srgbClr val="2D3395"/>
                </a:solidFill>
                <a:latin typeface="Dsignes Regular" pitchFamily="2" charset="0"/>
                <a:ea typeface="+mn-ea"/>
                <a:cs typeface="Dsignes Regular" pitchFamily="2" charset="0"/>
              </a:defRPr>
            </a:lvl2pPr>
            <a:lvl3pPr marL="414338" marR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ourier New" pitchFamily="49" charset="0"/>
              <a:buChar char="o"/>
              <a:tabLst/>
              <a:defRPr lang="es-ES" sz="2400" kern="1200" dirty="0" smtClean="0">
                <a:solidFill>
                  <a:schemeClr val="accent5">
                    <a:lumMod val="75000"/>
                  </a:schemeClr>
                </a:solidFill>
                <a:latin typeface="Dsignes Regular" pitchFamily="2" charset="0"/>
                <a:ea typeface="+mn-ea"/>
                <a:cs typeface="Dsignes Regular" pitchFamily="2" charset="0"/>
              </a:defRPr>
            </a:lvl3pPr>
            <a:lvl4pPr>
              <a:buNone/>
              <a:defRPr/>
            </a:lvl4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/>
              <a:t>Click here to edit the slide</a:t>
            </a:r>
            <a:endParaRPr lang="es-ES" dirty="0" smtClean="0"/>
          </a:p>
          <a:p>
            <a:pPr marL="211138" marR="0" lvl="1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20000"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Bullet point</a:t>
            </a:r>
            <a:endParaRPr lang="es-ES" dirty="0" smtClean="0"/>
          </a:p>
          <a:p>
            <a:pPr marL="414338" marR="0" lvl="2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70000"/>
              <a:buFont typeface="Courier New" pitchFamily="49" charset="0"/>
              <a:buChar char="o"/>
              <a:tabLst/>
              <a:defRPr/>
            </a:pPr>
            <a:r>
              <a:rPr lang="es-ES" dirty="0" smtClean="0"/>
              <a:t>Sub </a:t>
            </a:r>
            <a:r>
              <a:rPr lang="es-ES" dirty="0" err="1" smtClean="0"/>
              <a:t>bullet</a:t>
            </a:r>
            <a:r>
              <a:rPr lang="es-ES" dirty="0" smtClean="0"/>
              <a:t> </a:t>
            </a:r>
          </a:p>
          <a:p>
            <a:pPr lvl="3"/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ierre-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8248" y="0"/>
            <a:ext cx="9159471" cy="68629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separador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6350"/>
            <a:ext cx="9163050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>
            <a:spLocks noChangeArrowheads="1"/>
          </p:cNvSpPr>
          <p:nvPr userDrawn="1"/>
        </p:nvSpPr>
        <p:spPr bwMode="auto">
          <a:xfrm>
            <a:off x="1476375" y="2506663"/>
            <a:ext cx="6408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de-CH" sz="2000" smtClean="0">
                <a:solidFill>
                  <a:srgbClr val="FFFFFF"/>
                </a:solidFill>
                <a:latin typeface="Swis721 BT" pitchFamily="34" charset="0"/>
              </a:rPr>
              <a:t>The European Commission is acknowledged for funding TRUST in the 7</a:t>
            </a:r>
            <a:r>
              <a:rPr lang="de-CH" sz="2000" baseline="30000" smtClean="0">
                <a:solidFill>
                  <a:srgbClr val="FFFFFF"/>
                </a:solidFill>
                <a:latin typeface="Swis721 BT" pitchFamily="34" charset="0"/>
              </a:rPr>
              <a:t>th</a:t>
            </a:r>
            <a:r>
              <a:rPr lang="de-CH" sz="2000" smtClean="0">
                <a:solidFill>
                  <a:srgbClr val="FFFFFF"/>
                </a:solidFill>
                <a:latin typeface="Swis721 BT" pitchFamily="34" charset="0"/>
              </a:rPr>
              <a:t> Framework Programme </a:t>
            </a:r>
          </a:p>
          <a:p>
            <a:pPr algn="r" eaLnBrk="1" hangingPunct="1">
              <a:defRPr/>
            </a:pPr>
            <a:r>
              <a:rPr lang="de-CH" sz="2000" smtClean="0">
                <a:solidFill>
                  <a:srgbClr val="FFFFFF"/>
                </a:solidFill>
                <a:latin typeface="Swis721 BT" pitchFamily="34" charset="0"/>
              </a:rPr>
              <a:t>under Grant Agreement No. 265122</a:t>
            </a:r>
          </a:p>
        </p:txBody>
      </p:sp>
      <p:pic>
        <p:nvPicPr>
          <p:cNvPr id="4" name="Picture 14" descr="flag_2colors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413" y="4076700"/>
            <a:ext cx="1058862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 descr="FP7-gen-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913" y="4095750"/>
            <a:ext cx="8667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98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pagina 1-03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86" y="0"/>
            <a:ext cx="9141027" cy="6858000"/>
          </a:xfrm>
          <a:prstGeom prst="rect">
            <a:avLst/>
          </a:prstGeom>
        </p:spPr>
      </p:pic>
      <p:sp>
        <p:nvSpPr>
          <p:cNvPr id="10" name="TextBox 8"/>
          <p:cNvSpPr txBox="1"/>
          <p:nvPr userDrawn="1"/>
        </p:nvSpPr>
        <p:spPr>
          <a:xfrm>
            <a:off x="1057148" y="2138293"/>
            <a:ext cx="7160927" cy="76944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>
              <a:buFont typeface="Arial"/>
              <a:buChar char="•"/>
            </a:pPr>
            <a:endParaRPr lang="en-US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Swiss"/>
              <a:cs typeface="Swiss"/>
            </a:endParaRPr>
          </a:p>
          <a:p>
            <a:pPr algn="just"/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8" r:id="rId2"/>
    <p:sldLayoutId id="2147483660" r:id="rId3"/>
    <p:sldLayoutId id="2147483661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sz="quarter" idx="13"/>
          </p:nvPr>
        </p:nvSpPr>
        <p:spPr>
          <a:xfrm>
            <a:off x="107504" y="332656"/>
            <a:ext cx="8136905" cy="2088232"/>
          </a:xfrm>
        </p:spPr>
        <p:txBody>
          <a:bodyPr/>
          <a:lstStyle/>
          <a:p>
            <a:pPr algn="r"/>
            <a:r>
              <a:rPr lang="en-GB" sz="3200" cap="none" dirty="0"/>
              <a:t>Decision Support System for the </a:t>
            </a:r>
            <a:r>
              <a:rPr lang="en-GB" sz="3200" cap="none" dirty="0" smtClean="0"/>
              <a:t/>
            </a:r>
            <a:br>
              <a:rPr lang="en-GB" sz="3200" cap="none" dirty="0" smtClean="0"/>
            </a:br>
            <a:r>
              <a:rPr lang="en-GB" sz="3200" cap="none" dirty="0" smtClean="0"/>
              <a:t>Long-Term </a:t>
            </a:r>
            <a:r>
              <a:rPr lang="en-GB" sz="3200" cap="none" dirty="0"/>
              <a:t>City Metabolism Planning </a:t>
            </a:r>
            <a:r>
              <a:rPr lang="en-GB" sz="3200" cap="none" dirty="0" smtClean="0"/>
              <a:t>Problem</a:t>
            </a:r>
            <a:br>
              <a:rPr lang="en-GB" sz="3200" cap="none" dirty="0" smtClean="0"/>
            </a:br>
            <a:r>
              <a:rPr lang="en-GB" sz="3200" i="1" cap="none" dirty="0" smtClean="0"/>
              <a:t>Work Package 54</a:t>
            </a:r>
            <a:endParaRPr lang="es-ES" sz="3200" i="1" cap="non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quarter" idx="12"/>
          </p:nvPr>
        </p:nvSpPr>
        <p:spPr>
          <a:xfrm>
            <a:off x="4283968" y="2420888"/>
            <a:ext cx="3960366" cy="2508310"/>
          </a:xfrm>
        </p:spPr>
        <p:txBody>
          <a:bodyPr/>
          <a:lstStyle/>
          <a:p>
            <a:pPr algn="r"/>
            <a:r>
              <a:rPr lang="en-US" sz="2000" dirty="0" smtClean="0"/>
              <a:t>Mark Morley, </a:t>
            </a:r>
            <a:r>
              <a:rPr lang="en-US" sz="2000" dirty="0" err="1" smtClean="0"/>
              <a:t>Diogo</a:t>
            </a:r>
            <a:r>
              <a:rPr lang="en-US" sz="2000" dirty="0" smtClean="0"/>
              <a:t> </a:t>
            </a:r>
            <a:r>
              <a:rPr lang="en-US" sz="2000" dirty="0" err="1" smtClean="0"/>
              <a:t>Vitorino</a:t>
            </a:r>
            <a:r>
              <a:rPr lang="en-US" sz="2000" dirty="0"/>
              <a:t>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Kourosh Behzadian</a:t>
            </a:r>
            <a:r>
              <a:rPr lang="en-US" sz="2000" dirty="0"/>
              <a:t>, </a:t>
            </a:r>
            <a:r>
              <a:rPr lang="en-US" sz="2000" dirty="0" smtClean="0"/>
              <a:t>Rita Ugarelli</a:t>
            </a:r>
            <a:r>
              <a:rPr lang="en-US" sz="2000" dirty="0"/>
              <a:t>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u="sng" dirty="0" smtClean="0"/>
              <a:t>Zoran </a:t>
            </a:r>
            <a:r>
              <a:rPr lang="en-US" sz="2000" u="sng" dirty="0" err="1" smtClean="0"/>
              <a:t>Kapelan</a:t>
            </a:r>
            <a:r>
              <a:rPr lang="en-US" sz="2000" dirty="0"/>
              <a:t>, </a:t>
            </a:r>
            <a:r>
              <a:rPr lang="en-US" sz="2000" dirty="0" smtClean="0"/>
              <a:t>S</a:t>
            </a:r>
            <a:r>
              <a:rPr lang="en-GB" sz="2000" dirty="0" err="1" smtClean="0"/>
              <a:t>ergio</a:t>
            </a:r>
            <a:r>
              <a:rPr lang="en-GB" sz="2000" dirty="0" smtClean="0"/>
              <a:t> Coelho </a:t>
            </a:r>
            <a:br>
              <a:rPr lang="en-GB" sz="2000" dirty="0" smtClean="0"/>
            </a:br>
            <a:r>
              <a:rPr lang="en-GB" sz="2000" dirty="0" smtClean="0"/>
              <a:t>&amp;</a:t>
            </a:r>
            <a:r>
              <a:rPr lang="en-US" sz="2000" dirty="0" smtClean="0"/>
              <a:t> Maria Do </a:t>
            </a:r>
            <a:r>
              <a:rPr lang="en-US" sz="2000" dirty="0"/>
              <a:t>Céu Almeida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8" r="55039" b="42906"/>
          <a:stretch/>
        </p:blipFill>
        <p:spPr>
          <a:xfrm>
            <a:off x="4860032" y="3922024"/>
            <a:ext cx="4147490" cy="2824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Stakeholder Perspectives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The DSS accommodates the differing preferences of stakeholders by allowing the specification of an unlimited number of weightings for each of the metrics being considered.</a:t>
            </a:r>
          </a:p>
          <a:p>
            <a:r>
              <a:rPr lang="en-GB" dirty="0" smtClean="0"/>
              <a:t>This allows the stakeholders to specify a relative preference to each of the metrics to be considered in the Compromise Programming MCDA ranking.</a:t>
            </a:r>
          </a:p>
          <a:p>
            <a:r>
              <a:rPr lang="en-GB" dirty="0" smtClean="0"/>
              <a:t>Similarly, multiple pair-wise comparison sets can be used to define stakeholder </a:t>
            </a:r>
            <a:r>
              <a:rPr lang="en-GB" dirty="0" smtClean="0"/>
              <a:t>preferences when </a:t>
            </a:r>
            <a:br>
              <a:rPr lang="en-GB" dirty="0" smtClean="0"/>
            </a:br>
            <a:r>
              <a:rPr lang="en-GB" dirty="0" smtClean="0"/>
              <a:t>using </a:t>
            </a:r>
            <a:r>
              <a:rPr lang="en-GB" dirty="0" smtClean="0"/>
              <a:t>the </a:t>
            </a:r>
            <a:r>
              <a:rPr lang="en-GB" dirty="0" smtClean="0"/>
              <a:t>AHP ranking </a:t>
            </a:r>
            <a:br>
              <a:rPr lang="en-GB" dirty="0" smtClean="0"/>
            </a:br>
            <a:r>
              <a:rPr lang="en-GB" dirty="0" smtClean="0"/>
              <a:t>technique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12" name="Rounded Rectangle 11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Define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Populate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Rank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4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MCDA Ranking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Final ranking of the entries in the Decision Matrix produces a ranking table in which each </a:t>
            </a:r>
            <a:r>
              <a:rPr lang="en-GB" i="1" dirty="0" smtClean="0"/>
              <a:t>Alternative</a:t>
            </a:r>
            <a:r>
              <a:rPr lang="en-GB" dirty="0" smtClean="0"/>
              <a:t> is ranked for each combination of Scenario and Stakeholder preferences (Weightings).</a:t>
            </a:r>
          </a:p>
          <a:p>
            <a:r>
              <a:rPr lang="en-GB" dirty="0" smtClean="0"/>
              <a:t>The final ranks for each combination are aggregated and an overall ranking produced for the </a:t>
            </a:r>
            <a:r>
              <a:rPr lang="en-GB" i="1" dirty="0" smtClean="0"/>
              <a:t>Alternatives.</a:t>
            </a:r>
            <a:r>
              <a:rPr lang="en-GB" dirty="0" smtClean="0"/>
              <a:t>  The results are presented in a colour-coded table allowing easy identification of the best </a:t>
            </a:r>
            <a:r>
              <a:rPr lang="en-GB" i="1" dirty="0" smtClean="0"/>
              <a:t>Alternatives</a:t>
            </a:r>
            <a:r>
              <a:rPr lang="en-GB" dirty="0" smtClean="0"/>
              <a:t> for </a:t>
            </a:r>
            <a:r>
              <a:rPr lang="en-GB" dirty="0" smtClean="0"/>
              <a:t>each set </a:t>
            </a:r>
            <a:r>
              <a:rPr lang="en-GB" dirty="0" smtClean="0"/>
              <a:t>of conditions.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58" b="49145"/>
          <a:stretch/>
        </p:blipFill>
        <p:spPr>
          <a:xfrm>
            <a:off x="1757694" y="3838291"/>
            <a:ext cx="7204629" cy="24842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12" name="Rounded Rectangle 11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Define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Populate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Rank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797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Cross-Scenario Risk-Related ranking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48" b="41042"/>
          <a:stretch/>
        </p:blipFill>
        <p:spPr>
          <a:xfrm>
            <a:off x="4211960" y="3576456"/>
            <a:ext cx="4711276" cy="30208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12" name="Rounded Rectangle 11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Define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Populate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Rank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43609" y="1052736"/>
            <a:ext cx="7963913" cy="4752528"/>
          </a:xfrm>
        </p:spPr>
        <p:txBody>
          <a:bodyPr/>
          <a:lstStyle/>
          <a:p>
            <a:r>
              <a:rPr lang="en-GB" dirty="0" smtClean="0"/>
              <a:t>An extension of the risk methodology described in Deliverable D32.1 is applied in the DSS to further rank alternatives according to risk across the different scenarios.</a:t>
            </a:r>
          </a:p>
          <a:p>
            <a:r>
              <a:rPr lang="en-GB" dirty="0" smtClean="0"/>
              <a:t>This approach requires the likelihood of each given scenario to be assessed </a:t>
            </a:r>
            <a:r>
              <a:rPr lang="en-GB" i="1" dirty="0" smtClean="0"/>
              <a:t>a priori</a:t>
            </a:r>
            <a:r>
              <a:rPr lang="en-GB" dirty="0"/>
              <a:t> </a:t>
            </a:r>
            <a:r>
              <a:rPr lang="en-GB" dirty="0" smtClean="0"/>
              <a:t>and uses the distance calculated by the Compromise Programming MCDA method to assess the deviation of each alternative from the</a:t>
            </a:r>
            <a:br>
              <a:rPr lang="en-GB" dirty="0" smtClean="0"/>
            </a:br>
            <a:r>
              <a:rPr lang="en-GB" dirty="0" smtClean="0"/>
              <a:t>desired sustainability </a:t>
            </a:r>
            <a:br>
              <a:rPr lang="en-GB" dirty="0" smtClean="0"/>
            </a:br>
            <a:r>
              <a:rPr lang="en-GB" dirty="0" smtClean="0"/>
              <a:t>objectives.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89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DSS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DSS for strategic long-term planning of UWS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Supports multiple scenarios, alternatives, metrics and stakeholders’ preferences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Has a built-in library of above but also supports user specified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Link to WaterMet2 although could be used without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Flexible tool that could be used for solving other real-life problems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259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DSS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43609" y="1052736"/>
            <a:ext cx="7963913" cy="5544616"/>
          </a:xfrm>
        </p:spPr>
        <p:txBody>
          <a:bodyPr/>
          <a:lstStyle/>
          <a:p>
            <a:r>
              <a:rPr lang="en-GB" sz="2200" u="sng" dirty="0" smtClean="0"/>
              <a:t>DSS Aim</a:t>
            </a:r>
            <a:r>
              <a:rPr lang="en-GB" sz="220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/>
              <a:t> </a:t>
            </a:r>
            <a:r>
              <a:rPr lang="en-GB" sz="2200" dirty="0" smtClean="0"/>
              <a:t>Identify optimal strategic intervention strategy(</a:t>
            </a:r>
            <a:r>
              <a:rPr lang="en-GB" sz="2200" dirty="0" err="1" smtClean="0"/>
              <a:t>ies</a:t>
            </a:r>
            <a:r>
              <a:rPr lang="en-GB" sz="2200" dirty="0" smtClean="0"/>
              <a:t>) from a list of pre-defined strategies specified over a fixed long-term planning horizon by using pre-specified evaluation </a:t>
            </a:r>
            <a:br>
              <a:rPr lang="en-GB" sz="2200" dirty="0" smtClean="0"/>
            </a:br>
            <a:r>
              <a:rPr lang="en-GB" sz="2200" dirty="0" smtClean="0"/>
              <a:t>criteria  with associated targets </a:t>
            </a:r>
            <a:br>
              <a:rPr lang="en-GB" sz="2200" dirty="0" smtClean="0"/>
            </a:br>
            <a:r>
              <a:rPr lang="en-GB" sz="2200" dirty="0" smtClean="0"/>
              <a:t>and preferences</a:t>
            </a:r>
          </a:p>
          <a:p>
            <a:r>
              <a:rPr lang="en-GB" sz="2200" u="sng" dirty="0" smtClean="0"/>
              <a:t>DSS Technology</a:t>
            </a:r>
            <a:r>
              <a:rPr lang="en-GB" sz="22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 </a:t>
            </a:r>
            <a:r>
              <a:rPr lang="en-GB" sz="2200" dirty="0"/>
              <a:t>Interactive </a:t>
            </a:r>
            <a:r>
              <a:rPr lang="en-GB" sz="2200" dirty="0" smtClean="0"/>
              <a:t>GUI guiding user </a:t>
            </a:r>
            <a:br>
              <a:rPr lang="en-GB" sz="2200" dirty="0" smtClean="0"/>
            </a:br>
            <a:r>
              <a:rPr lang="en-GB" sz="2200" dirty="0" smtClean="0"/>
              <a:t>through the process step by step. </a:t>
            </a:r>
            <a:br>
              <a:rPr lang="en-GB" sz="2200" dirty="0" smtClean="0"/>
            </a:br>
            <a:r>
              <a:rPr lang="en-GB" sz="2200" dirty="0" smtClean="0"/>
              <a:t>Two complementary implementations:</a:t>
            </a:r>
          </a:p>
          <a:p>
            <a:pPr lvl="2"/>
            <a:r>
              <a:rPr lang="en-GB" sz="2200" dirty="0" smtClean="0"/>
              <a:t>Web-based</a:t>
            </a:r>
          </a:p>
          <a:p>
            <a:pPr lvl="2"/>
            <a:r>
              <a:rPr lang="en-GB" sz="2200" dirty="0" smtClean="0"/>
              <a:t>Desktop (Microsoft Windows)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/>
              <a:t> </a:t>
            </a:r>
            <a:r>
              <a:rPr lang="en-GB" sz="2200" dirty="0" smtClean="0"/>
              <a:t>Pre-built WaterMet</a:t>
            </a:r>
            <a:r>
              <a:rPr lang="en-GB" sz="2200" baseline="30000" dirty="0" smtClean="0"/>
              <a:t>2</a:t>
            </a:r>
            <a:r>
              <a:rPr lang="en-GB" sz="2200" dirty="0" smtClean="0"/>
              <a:t> model used to evaluate (most) criteria </a:t>
            </a:r>
          </a:p>
          <a:p>
            <a:pPr>
              <a:buFont typeface="Arial" pitchFamily="34" charset="0"/>
              <a:buChar char="•"/>
            </a:pPr>
            <a:r>
              <a:rPr lang="en-GB" sz="2200" dirty="0" smtClean="0"/>
              <a:t> MCDA based ranking of specified intervention strategies  (Compromise Programming and the Analytical Hierarchical Process)</a:t>
            </a:r>
          </a:p>
          <a:p>
            <a:endParaRPr lang="en-GB" sz="2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860032" y="2276872"/>
            <a:ext cx="4056240" cy="2088232"/>
            <a:chOff x="3625984" y="3573016"/>
            <a:chExt cx="5424392" cy="292917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5984" y="3573016"/>
              <a:ext cx="5424392" cy="292917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064" b="17402"/>
            <a:stretch/>
          </p:blipFill>
          <p:spPr>
            <a:xfrm>
              <a:off x="5306437" y="4257092"/>
              <a:ext cx="2489768" cy="172819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971600" y="1223781"/>
            <a:ext cx="8064896" cy="5184577"/>
            <a:chOff x="755576" y="908719"/>
            <a:chExt cx="8064896" cy="5184577"/>
          </a:xfrm>
          <a:effectLst/>
        </p:grpSpPr>
        <p:sp>
          <p:nvSpPr>
            <p:cNvPr id="5" name="Rectangle 4"/>
            <p:cNvSpPr/>
            <p:nvPr/>
          </p:nvSpPr>
          <p:spPr>
            <a:xfrm>
              <a:off x="755576" y="908719"/>
              <a:ext cx="3960440" cy="14401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Desktop </a:t>
              </a:r>
              <a:r>
                <a:rPr lang="en-GB" dirty="0" smtClean="0">
                  <a:solidFill>
                    <a:schemeClr val="tx1"/>
                  </a:solidFill>
                </a:rPr>
                <a:t>Interface</a:t>
              </a:r>
              <a:br>
                <a:rPr lang="en-GB" dirty="0" smtClean="0">
                  <a:solidFill>
                    <a:schemeClr val="tx1"/>
                  </a:solidFill>
                </a:rPr>
              </a:br>
              <a:r>
                <a:rPr lang="en-GB" sz="1600" i="1" dirty="0" smtClean="0">
                  <a:solidFill>
                    <a:schemeClr val="tx1"/>
                  </a:solidFill>
                </a:rPr>
                <a:t>(Microsoft Windows)</a:t>
              </a:r>
              <a:endParaRPr lang="en-GB" i="1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860032" y="908719"/>
              <a:ext cx="3960440" cy="6480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Web Interface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55576" y="2564904"/>
              <a:ext cx="8064896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DSS XML Interface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" name="L-Shape 8"/>
            <p:cNvSpPr/>
            <p:nvPr/>
          </p:nvSpPr>
          <p:spPr>
            <a:xfrm>
              <a:off x="755576" y="3645024"/>
              <a:ext cx="2736304" cy="2448272"/>
            </a:xfrm>
            <a:prstGeom prst="corner">
              <a:avLst>
                <a:gd name="adj1" fmla="val 43286"/>
                <a:gd name="adj2" fmla="val 65947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Environment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L-Shape 9"/>
            <p:cNvSpPr/>
            <p:nvPr/>
          </p:nvSpPr>
          <p:spPr>
            <a:xfrm flipH="1">
              <a:off x="6084168" y="3645024"/>
              <a:ext cx="2736304" cy="2448272"/>
            </a:xfrm>
            <a:prstGeom prst="corner">
              <a:avLst>
                <a:gd name="adj1" fmla="val 43286"/>
                <a:gd name="adj2" fmla="val 65947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Strategy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2" name="Left Arrow Callout 11"/>
            <p:cNvSpPr/>
            <p:nvPr/>
          </p:nvSpPr>
          <p:spPr>
            <a:xfrm rot="16200000">
              <a:off x="3563346" y="2608751"/>
              <a:ext cx="2448272" cy="4520817"/>
            </a:xfrm>
            <a:prstGeom prst="leftArrowCallout">
              <a:avLst>
                <a:gd name="adj1" fmla="val 93081"/>
                <a:gd name="adj2" fmla="val 46121"/>
                <a:gd name="adj3" fmla="val 0"/>
                <a:gd name="adj4" fmla="val 49450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Performance</a:t>
              </a:r>
              <a:br>
                <a:rPr lang="en-GB" dirty="0">
                  <a:solidFill>
                    <a:schemeClr val="tx1"/>
                  </a:solidFill>
                </a:rPr>
              </a:br>
              <a:r>
                <a:rPr lang="en-GB" dirty="0">
                  <a:solidFill>
                    <a:schemeClr val="tx1"/>
                  </a:solidFill>
                </a:rPr>
                <a:t>(</a:t>
              </a:r>
              <a:r>
                <a:rPr lang="en-GB" dirty="0" smtClean="0">
                  <a:solidFill>
                    <a:schemeClr val="tx1"/>
                  </a:solidFill>
                </a:rPr>
                <a:t>WaterMet</a:t>
              </a:r>
              <a:r>
                <a:rPr lang="en-GB" baseline="30000" dirty="0" smtClean="0">
                  <a:solidFill>
                    <a:schemeClr val="tx1"/>
                  </a:solidFill>
                </a:rPr>
                <a:t>2</a:t>
              </a:r>
              <a:r>
                <a:rPr lang="en-GB" dirty="0" smtClean="0">
                  <a:solidFill>
                    <a:schemeClr val="tx1"/>
                  </a:solidFill>
                </a:rPr>
                <a:t>)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60032" y="1740805"/>
              <a:ext cx="3960440" cy="6143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>
                  <a:solidFill>
                    <a:schemeClr val="tx1"/>
                  </a:solidFill>
                </a:rPr>
                <a:t>Baseform</a:t>
              </a:r>
              <a:r>
                <a:rPr lang="en-GB" dirty="0" smtClean="0">
                  <a:solidFill>
                    <a:schemeClr val="tx1"/>
                  </a:solidFill>
                </a:rPr>
                <a:t> Platform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DSS Structure</a:t>
            </a:r>
            <a:endParaRPr lang="en-GB" dirty="0"/>
          </a:p>
        </p:txBody>
      </p:sp>
      <p:sp>
        <p:nvSpPr>
          <p:cNvPr id="13" name="Up Arrow 12"/>
          <p:cNvSpPr/>
          <p:nvPr/>
        </p:nvSpPr>
        <p:spPr>
          <a:xfrm>
            <a:off x="6604947" y="4984424"/>
            <a:ext cx="261915" cy="560143"/>
          </a:xfrm>
          <a:prstGeom prst="up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1749045" y="3573016"/>
            <a:ext cx="289108" cy="56121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Up-Down Arrow 14"/>
          <p:cNvSpPr/>
          <p:nvPr/>
        </p:nvSpPr>
        <p:spPr>
          <a:xfrm>
            <a:off x="4862981" y="3574619"/>
            <a:ext cx="213076" cy="561212"/>
          </a:xfrm>
          <a:prstGeom prst="upDown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Down Arrow 25"/>
          <p:cNvSpPr/>
          <p:nvPr/>
        </p:nvSpPr>
        <p:spPr>
          <a:xfrm>
            <a:off x="8146238" y="3571468"/>
            <a:ext cx="272754" cy="56121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Up-Down Arrow 26"/>
          <p:cNvSpPr/>
          <p:nvPr/>
        </p:nvSpPr>
        <p:spPr>
          <a:xfrm>
            <a:off x="3016137" y="4983355"/>
            <a:ext cx="213076" cy="561212"/>
          </a:xfrm>
          <a:prstGeom prst="upDown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Up-Down Arrow 27"/>
          <p:cNvSpPr/>
          <p:nvPr/>
        </p:nvSpPr>
        <p:spPr>
          <a:xfrm>
            <a:off x="2932802" y="2473052"/>
            <a:ext cx="213076" cy="561212"/>
          </a:xfrm>
          <a:prstGeom prst="up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Up-Down Arrow 28"/>
          <p:cNvSpPr/>
          <p:nvPr/>
        </p:nvSpPr>
        <p:spPr>
          <a:xfrm>
            <a:off x="6949738" y="2473052"/>
            <a:ext cx="213076" cy="561212"/>
          </a:xfrm>
          <a:prstGeom prst="up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Up-Down Arrow 29"/>
          <p:cNvSpPr/>
          <p:nvPr/>
        </p:nvSpPr>
        <p:spPr>
          <a:xfrm>
            <a:off x="6949738" y="1663255"/>
            <a:ext cx="213076" cy="561212"/>
          </a:xfrm>
          <a:prstGeom prst="up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DSS Principal Stages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43609" y="1052736"/>
            <a:ext cx="7963913" cy="501947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u="sng" dirty="0" smtClean="0"/>
              <a:t>Define problem</a:t>
            </a:r>
          </a:p>
          <a:p>
            <a:pPr marL="668338" lvl="1" indent="-457200"/>
            <a:r>
              <a:rPr lang="en-GB" dirty="0" smtClean="0"/>
              <a:t>Define scenarios, intervention strategies and evaluation criteria (including preferences and targets).</a:t>
            </a:r>
          </a:p>
          <a:p>
            <a:pPr marL="457200" indent="-457200">
              <a:buFont typeface="+mj-lt"/>
              <a:buAutoNum type="arabicPeriod"/>
            </a:pPr>
            <a:r>
              <a:rPr lang="en-GB" u="sng" dirty="0" smtClean="0"/>
              <a:t>Populate decision matrix with values</a:t>
            </a:r>
            <a:endParaRPr lang="en-GB" u="sng" dirty="0"/>
          </a:p>
          <a:p>
            <a:pPr marL="668338" lvl="1" indent="-457200"/>
            <a:r>
              <a:rPr lang="en-GB" dirty="0" smtClean="0"/>
              <a:t>Run WaterMet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to </a:t>
            </a:r>
            <a:r>
              <a:rPr lang="en-GB" dirty="0" smtClean="0"/>
              <a:t>calculate (</a:t>
            </a:r>
            <a:r>
              <a:rPr lang="en-GB" dirty="0"/>
              <a:t>and/or </a:t>
            </a:r>
            <a:r>
              <a:rPr lang="en-GB" dirty="0" smtClean="0"/>
              <a:t>manually enter) the criteria values for all intervention strategies.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u="sng" dirty="0" smtClean="0"/>
              <a:t>Rank and view results</a:t>
            </a:r>
            <a:endParaRPr lang="en-GB" u="sng" dirty="0"/>
          </a:p>
          <a:p>
            <a:pPr marL="668338" lvl="1" indent="-457200"/>
            <a:r>
              <a:rPr lang="en-GB" dirty="0" smtClean="0"/>
              <a:t>Perform multiple rankings for different scenarios and/or criteria preferences and identify best solution.</a:t>
            </a:r>
          </a:p>
          <a:p>
            <a:pPr marL="457200" indent="-457200">
              <a:buFont typeface="+mj-lt"/>
              <a:buAutoNum type="arabicPeriod"/>
            </a:pPr>
            <a:r>
              <a:rPr lang="en-GB" u="sng" dirty="0" smtClean="0"/>
              <a:t>Modify and re-evaluate (if desired)</a:t>
            </a:r>
            <a:endParaRPr lang="en-GB" u="sng" dirty="0"/>
          </a:p>
          <a:p>
            <a:pPr marL="668338" lvl="1" indent="-457200"/>
            <a:r>
              <a:rPr lang="en-GB" dirty="0" smtClean="0"/>
              <a:t>Re-iterate (from step 1) until </a:t>
            </a:r>
            <a:r>
              <a:rPr lang="en-GB" dirty="0"/>
              <a:t>satisfied with the </a:t>
            </a:r>
            <a:r>
              <a:rPr lang="en-GB" dirty="0" smtClean="0"/>
              <a:t>selected intervention strategy.</a:t>
            </a:r>
            <a:endParaRPr lang="en-GB" dirty="0"/>
          </a:p>
          <a:p>
            <a:pPr marL="668338" lvl="1" indent="-457200"/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6732240" y="1124744"/>
            <a:ext cx="1368152" cy="36004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Define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6732240" y="2348880"/>
            <a:ext cx="1368152" cy="3600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Populate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732240" y="3587316"/>
            <a:ext cx="1368152" cy="3600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Rank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Scenarios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Scenarios represent </a:t>
            </a:r>
            <a:r>
              <a:rPr lang="en-GB" dirty="0" smtClean="0"/>
              <a:t>any </a:t>
            </a:r>
            <a:r>
              <a:rPr lang="en-GB" dirty="0"/>
              <a:t>anticipated external changes in the surrounding </a:t>
            </a:r>
            <a:r>
              <a:rPr lang="en-GB" dirty="0" smtClean="0"/>
              <a:t>environment </a:t>
            </a:r>
            <a:r>
              <a:rPr lang="en-GB" dirty="0"/>
              <a:t>and/or </a:t>
            </a:r>
            <a:r>
              <a:rPr lang="en-GB" dirty="0" smtClean="0"/>
              <a:t>society </a:t>
            </a:r>
            <a:r>
              <a:rPr lang="en-GB" dirty="0"/>
              <a:t>over the analysed planning horizon. </a:t>
            </a:r>
            <a:endParaRPr lang="en-GB" dirty="0" smtClean="0"/>
          </a:p>
          <a:p>
            <a:r>
              <a:rPr lang="en-GB" dirty="0" smtClean="0"/>
              <a:t>Four </a:t>
            </a:r>
            <a:r>
              <a:rPr lang="en-GB" dirty="0"/>
              <a:t>types of scenarios are supported in the </a:t>
            </a:r>
            <a:r>
              <a:rPr lang="en-GB" dirty="0" smtClean="0"/>
              <a:t>DSS developed in WP54 to cover variables associated with water </a:t>
            </a:r>
            <a:r>
              <a:rPr lang="en-GB" dirty="0"/>
              <a:t>demand growth, urbanisation, climate change and infrastructure ageing.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9"/>
          <a:stretch/>
        </p:blipFill>
        <p:spPr>
          <a:xfrm>
            <a:off x="1971273" y="3429000"/>
            <a:ext cx="7071598" cy="38405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6" name="Rounded Rectangle 5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Define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Populate</a:t>
              </a:r>
              <a:endParaRPr lang="en-GB" sz="1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Rank</a:t>
              </a:r>
              <a:endParaRPr lang="en-GB" sz="1200" dirty="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4982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Metrics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 performance metrics </a:t>
            </a:r>
            <a:r>
              <a:rPr lang="en-GB" dirty="0" smtClean="0"/>
              <a:t>used in the DSS are derived from those developed as part of the TRUST Sustainability Framework (</a:t>
            </a:r>
            <a:r>
              <a:rPr lang="en-GB" dirty="0"/>
              <a:t>Alegre </a:t>
            </a:r>
            <a:r>
              <a:rPr lang="en-GB" i="1" dirty="0"/>
              <a:t>et al.</a:t>
            </a:r>
            <a:r>
              <a:rPr lang="en-GB" dirty="0"/>
              <a:t>, 2012) </a:t>
            </a:r>
            <a:r>
              <a:rPr lang="en-GB" dirty="0" smtClean="0"/>
              <a:t>and cover </a:t>
            </a:r>
            <a:r>
              <a:rPr lang="en-GB" dirty="0"/>
              <a:t>five dimensions: social, environment, economic, </a:t>
            </a:r>
            <a:r>
              <a:rPr lang="en-GB" dirty="0" smtClean="0"/>
              <a:t>governance </a:t>
            </a:r>
            <a:r>
              <a:rPr lang="en-GB" dirty="0"/>
              <a:t>and assets. </a:t>
            </a:r>
            <a:endParaRPr lang="en-GB" dirty="0" smtClean="0"/>
          </a:p>
          <a:p>
            <a:r>
              <a:rPr lang="en-GB" dirty="0" smtClean="0"/>
              <a:t>The DSS supports quantitative metrics calculated by the WaterMet</a:t>
            </a:r>
            <a:r>
              <a:rPr lang="en-GB" baseline="30000" dirty="0" smtClean="0"/>
              <a:t>2</a:t>
            </a:r>
            <a:r>
              <a:rPr lang="en-GB" dirty="0" smtClean="0"/>
              <a:t> metabolism model along with user-defined qualitative metrics and quantitative metrics supplied by external tools.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32" b="8941"/>
          <a:stretch/>
        </p:blipFill>
        <p:spPr>
          <a:xfrm>
            <a:off x="3361644" y="3789040"/>
            <a:ext cx="5645878" cy="3456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6" name="Rounded Rectangle 5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Define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Populate</a:t>
              </a:r>
              <a:endParaRPr lang="en-GB" sz="1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Rank</a:t>
              </a:r>
              <a:endParaRPr lang="en-GB" sz="1200" dirty="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308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Alternatives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An </a:t>
            </a:r>
            <a:r>
              <a:rPr lang="en-GB" dirty="0" smtClean="0"/>
              <a:t>Alternative (or intervention strategy) </a:t>
            </a:r>
            <a:r>
              <a:rPr lang="en-GB" dirty="0"/>
              <a:t>is defined as a set of individual interventions, each applied at pre-specified point in time over the planning horizon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DSS permits custom Alternatives to be configured using any of the individual interventions supported by the WaterMet</a:t>
            </a:r>
            <a:r>
              <a:rPr lang="en-GB" baseline="30000" dirty="0" smtClean="0"/>
              <a:t>2</a:t>
            </a:r>
            <a:r>
              <a:rPr lang="en-GB" dirty="0" smtClean="0"/>
              <a:t> model.  Each intervention may have a number of associated variables (e.g. cost, duration, GHG emissions, etc.) which can be specified for each individual instance of an intervention.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80"/>
          <a:stretch/>
        </p:blipFill>
        <p:spPr>
          <a:xfrm>
            <a:off x="3203848" y="4067560"/>
            <a:ext cx="5875682" cy="2757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6" name="Rounded Rectangle 5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Define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Populate</a:t>
              </a:r>
              <a:endParaRPr lang="en-GB" sz="12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Rank</a:t>
              </a:r>
              <a:endParaRPr lang="en-GB" sz="1200" dirty="0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255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Decision Matrix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Population of the decision matrix is undertaken by: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Automated, repeated runs of the WaterMet</a:t>
            </a:r>
            <a:r>
              <a:rPr lang="en-GB" baseline="30000" dirty="0" smtClean="0"/>
              <a:t>2</a:t>
            </a:r>
            <a:r>
              <a:rPr lang="en-GB" dirty="0" smtClean="0"/>
              <a:t> model to determine the quantitative metric values for each combination of </a:t>
            </a:r>
            <a:r>
              <a:rPr lang="en-GB" i="1" dirty="0" smtClean="0"/>
              <a:t>Scenario</a:t>
            </a:r>
            <a:r>
              <a:rPr lang="en-GB" dirty="0" smtClean="0"/>
              <a:t> and </a:t>
            </a:r>
            <a:r>
              <a:rPr lang="en-GB" i="1" dirty="0" smtClean="0"/>
              <a:t>Alternative</a:t>
            </a:r>
            <a:r>
              <a:rPr lang="en-GB" dirty="0"/>
              <a:t> </a:t>
            </a:r>
            <a:r>
              <a:rPr lang="en-GB" dirty="0" smtClean="0"/>
              <a:t>under consideration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Manual entry of any qualitative metric values or qualitative values calculated by external tools.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8" b="49822"/>
          <a:stretch/>
        </p:blipFill>
        <p:spPr>
          <a:xfrm>
            <a:off x="819992" y="3537012"/>
            <a:ext cx="8193551" cy="24482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12" name="Rounded Rectangle 11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Define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Populate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Rank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181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WaterMet</a:t>
            </a:r>
            <a:r>
              <a:rPr lang="en-GB" baseline="30000" dirty="0" smtClean="0"/>
              <a:t>2</a:t>
            </a:r>
            <a:r>
              <a:rPr lang="en-GB" dirty="0" smtClean="0"/>
              <a:t> Run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43609" y="1052736"/>
            <a:ext cx="4608511" cy="4968552"/>
          </a:xfrm>
        </p:spPr>
        <p:txBody>
          <a:bodyPr/>
          <a:lstStyle/>
          <a:p>
            <a:r>
              <a:rPr lang="en-GB" dirty="0" smtClean="0"/>
              <a:t> Run WaterMet</a:t>
            </a:r>
            <a:r>
              <a:rPr lang="en-GB" baseline="30000" dirty="0" smtClean="0"/>
              <a:t>2</a:t>
            </a:r>
            <a:r>
              <a:rPr lang="en-GB" dirty="0" smtClean="0"/>
              <a:t> internally to obtain metric values: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Modify relevant input </a:t>
            </a:r>
            <a:br>
              <a:rPr lang="en-GB" dirty="0" smtClean="0"/>
            </a:br>
            <a:r>
              <a:rPr lang="en-GB" dirty="0" smtClean="0"/>
              <a:t>variables to represent </a:t>
            </a:r>
            <a:br>
              <a:rPr lang="en-GB" dirty="0" smtClean="0"/>
            </a:br>
            <a:r>
              <a:rPr lang="en-GB" dirty="0" smtClean="0"/>
              <a:t>individual </a:t>
            </a:r>
            <a:br>
              <a:rPr lang="en-GB" dirty="0" smtClean="0"/>
            </a:br>
            <a:r>
              <a:rPr lang="en-GB" dirty="0" smtClean="0"/>
              <a:t>interventions within </a:t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i="1" dirty="0" smtClean="0"/>
              <a:t>Alternative</a:t>
            </a:r>
            <a:r>
              <a:rPr lang="en-GB" dirty="0" smtClean="0"/>
              <a:t> being </a:t>
            </a:r>
            <a:br>
              <a:rPr lang="en-GB" dirty="0" smtClean="0"/>
            </a:br>
            <a:r>
              <a:rPr lang="en-GB" dirty="0" smtClean="0"/>
              <a:t>evaluated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Run WaterMet</a:t>
            </a:r>
            <a:r>
              <a:rPr lang="en-GB" baseline="30000" dirty="0" smtClean="0"/>
              <a:t>2</a:t>
            </a:r>
            <a:r>
              <a:rPr lang="en-GB" dirty="0" smtClean="0"/>
              <a:t> model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Aggregate the </a:t>
            </a:r>
            <a:br>
              <a:rPr lang="en-GB" dirty="0" smtClean="0"/>
            </a:br>
            <a:r>
              <a:rPr lang="en-GB" dirty="0" smtClean="0"/>
              <a:t>obtained performance metrics according to user specified preference to obtain a single metric value for the planning horizon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795535"/>
            <a:ext cx="4763570" cy="2865174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07504" y="6088541"/>
            <a:ext cx="3555269" cy="234026"/>
            <a:chOff x="107504" y="6088541"/>
            <a:chExt cx="3555269" cy="234026"/>
          </a:xfrm>
        </p:grpSpPr>
        <p:sp>
          <p:nvSpPr>
            <p:cNvPr id="7" name="Rounded Rectangle 6"/>
            <p:cNvSpPr/>
            <p:nvPr/>
          </p:nvSpPr>
          <p:spPr>
            <a:xfrm>
              <a:off x="107504" y="6088541"/>
              <a:ext cx="936105" cy="23402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Define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403648" y="6088541"/>
              <a:ext cx="972109" cy="234026"/>
            </a:xfrm>
            <a:prstGeom prst="round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tx1"/>
                  </a:solidFill>
                </a:rPr>
                <a:t>Populate</a:t>
              </a:r>
              <a:endParaRPr lang="en-GB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726668" y="6088541"/>
              <a:ext cx="936105" cy="234026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Rank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1111052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2440918" y="6165304"/>
              <a:ext cx="220588" cy="72854"/>
            </a:xfrm>
            <a:prstGeom prst="rightArrow">
              <a:avLst/>
            </a:prstGeom>
            <a:ln w="31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US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761</Words>
  <Application>Microsoft Office PowerPoint</Application>
  <PresentationFormat>On-screen Show (4:3)</PresentationFormat>
  <Paragraphs>101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Dsignes Bold</vt:lpstr>
      <vt:lpstr>Dsignes Regular</vt:lpstr>
      <vt:lpstr>Swis721 BT</vt:lpstr>
      <vt:lpstr>Swiss</vt:lpstr>
      <vt:lpstr>TRUST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2015-03-16T15:28:47Z</dcterms:created>
  <dcterms:modified xsi:type="dcterms:W3CDTF">2015-04-17T10:24:18Z</dcterms:modified>
</cp:coreProperties>
</file>