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9FCA7-936C-FE4B-96A4-B096DF401C3A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65CFA-82FE-A74F-BD90-F00C61C30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094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65CFA-82FE-A74F-BD90-F00C61C307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8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7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93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11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06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682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792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22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205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0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9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64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3BB1E-C35C-6E4D-B592-AAB9D1056BD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037CE-2E73-5243-BA2F-409469817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6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5869023"/>
              </p:ext>
            </p:extLst>
          </p:nvPr>
        </p:nvGraphicFramePr>
        <p:xfrm>
          <a:off x="1295400" y="1047750"/>
          <a:ext cx="6170613" cy="516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Document" r:id="rId5" imgW="6181427" imgH="5180495" progId="Word.Document.12">
                  <p:embed/>
                </p:oleObj>
              </mc:Choice>
              <mc:Fallback>
                <p:oleObj name="Document" r:id="rId5" imgW="6181427" imgH="51804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95400" y="1047750"/>
                        <a:ext cx="6170613" cy="5167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4174" y="516569"/>
            <a:ext cx="7598142" cy="590027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US" dirty="0">
              <a:ea typeface="Calibri"/>
              <a:cs typeface="Times New Roman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386932" y="294108"/>
            <a:ext cx="7392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Overall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41232" y="294108"/>
            <a:ext cx="1216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Subsections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129648" y="3578980"/>
            <a:ext cx="1896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Parent-report SDQ Z-score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89014" y="707845"/>
            <a:ext cx="767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Impact Score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9279" y="681007"/>
            <a:ext cx="1213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Total </a:t>
            </a:r>
          </a:p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Difficulties Score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39237" y="726582"/>
            <a:ext cx="8595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Emotional problems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98827" y="717203"/>
            <a:ext cx="713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Hyper-</a:t>
            </a:r>
          </a:p>
          <a:p>
            <a:r>
              <a:rPr lang="en-US" sz="1200" dirty="0" smtClean="0">
                <a:latin typeface="Times New Roman"/>
                <a:cs typeface="Times New Roman"/>
              </a:rPr>
              <a:t>activity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98433" y="717203"/>
            <a:ext cx="759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Peer </a:t>
            </a:r>
          </a:p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problems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7758" y="682869"/>
            <a:ext cx="878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Conduct problems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358172" y="3139514"/>
            <a:ext cx="271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358603" y="2599049"/>
            <a:ext cx="2612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58603" y="2089241"/>
            <a:ext cx="271750" cy="276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6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358603" y="1566934"/>
            <a:ext cx="300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8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307430" y="1006034"/>
            <a:ext cx="4144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10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32609" y="3636366"/>
            <a:ext cx="297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/>
                <a:cs typeface="Times New Roman"/>
              </a:rPr>
              <a:t>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22893" y="4209088"/>
            <a:ext cx="346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-2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95401" y="4665735"/>
            <a:ext cx="3463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-4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15016" y="5244906"/>
            <a:ext cx="349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-6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332609" y="5757681"/>
            <a:ext cx="349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-8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52843" y="2127739"/>
            <a:ext cx="12165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More difficulties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25104" y="5123858"/>
            <a:ext cx="12720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/>
                <a:cs typeface="Times New Roman"/>
              </a:rPr>
              <a:t>Fewer difficulties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5788" y="6093676"/>
            <a:ext cx="77184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Figure 1</a:t>
            </a:r>
            <a:r>
              <a:rPr lang="en-US" sz="1200" dirty="0">
                <a:latin typeface="Times New Roman"/>
                <a:cs typeface="Times New Roman"/>
              </a:rPr>
              <a:t>.  Patient difficulties as shown by </a:t>
            </a:r>
            <a:r>
              <a:rPr lang="en-US" sz="1200" dirty="0" smtClean="0">
                <a:latin typeface="Times New Roman"/>
                <a:cs typeface="Times New Roman"/>
              </a:rPr>
              <a:t>parent-</a:t>
            </a:r>
            <a:r>
              <a:rPr lang="en-US" sz="1200" dirty="0">
                <a:latin typeface="Times New Roman"/>
                <a:cs typeface="Times New Roman"/>
              </a:rPr>
              <a:t>report SDQ scores (presented as Z-scores).  Individuals are represented </a:t>
            </a:r>
            <a:r>
              <a:rPr lang="en-US" sz="1200" dirty="0" smtClean="0">
                <a:latin typeface="Times New Roman"/>
                <a:cs typeface="Times New Roman"/>
              </a:rPr>
              <a:t>black circles </a:t>
            </a:r>
            <a:r>
              <a:rPr lang="en-US" sz="1200" dirty="0">
                <a:latin typeface="Times New Roman"/>
                <a:cs typeface="Times New Roman"/>
              </a:rPr>
              <a:t>and group medians as black bold horizontal lines. </a:t>
            </a:r>
            <a:r>
              <a:rPr lang="en-US" sz="1200" dirty="0" smtClean="0">
                <a:latin typeface="Times New Roman"/>
                <a:cs typeface="Times New Roman"/>
              </a:rPr>
              <a:t>Zero </a:t>
            </a:r>
            <a:r>
              <a:rPr lang="en-US" sz="1200" dirty="0">
                <a:latin typeface="Times New Roman"/>
                <a:cs typeface="Times New Roman"/>
              </a:rPr>
              <a:t>on the x-axis represents school-age population mean, red horizontal line represents suggested clinical cut-point (90</a:t>
            </a:r>
            <a:r>
              <a:rPr lang="en-US" sz="1200" baseline="30000" dirty="0">
                <a:latin typeface="Times New Roman"/>
                <a:cs typeface="Times New Roman"/>
              </a:rPr>
              <a:t>th</a:t>
            </a:r>
            <a:r>
              <a:rPr lang="en-US" sz="1200" dirty="0">
                <a:latin typeface="Times New Roman"/>
                <a:cs typeface="Times New Roman"/>
              </a:rPr>
              <a:t> percentile</a:t>
            </a:r>
            <a:r>
              <a:rPr lang="en-US" sz="1200" dirty="0" smtClean="0">
                <a:latin typeface="Times New Roman"/>
                <a:cs typeface="Times New Roman"/>
              </a:rPr>
              <a:t>).</a:t>
            </a:r>
            <a:endParaRPr lang="en-GB" sz="1200" dirty="0">
              <a:latin typeface="Times New Roman"/>
              <a:cs typeface="Times New Roman"/>
            </a:endParaRPr>
          </a:p>
        </p:txBody>
      </p:sp>
      <p:cxnSp>
        <p:nvCxnSpPr>
          <p:cNvPr id="6" name="Straight Arrow Connector 5"/>
          <p:cNvCxnSpPr>
            <a:endCxn id="15" idx="0"/>
          </p:cNvCxnSpPr>
          <p:nvPr/>
        </p:nvCxnSpPr>
        <p:spPr>
          <a:xfrm>
            <a:off x="7661106" y="3913365"/>
            <a:ext cx="1" cy="121049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7661106" y="2467993"/>
            <a:ext cx="0" cy="124948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603383" y="3479693"/>
            <a:ext cx="5302958" cy="0"/>
          </a:xfrm>
          <a:prstGeom prst="line">
            <a:avLst/>
          </a:prstGeom>
          <a:ln w="1905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614077" y="3814097"/>
            <a:ext cx="5292264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6051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87</Words>
  <Application>Microsoft Office PowerPoint</Application>
  <PresentationFormat>On-screen Show (4:3)</PresentationFormat>
  <Paragraphs>27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Document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 Simpson</dc:creator>
  <cp:lastModifiedBy>Bowman, Pamela</cp:lastModifiedBy>
  <cp:revision>16</cp:revision>
  <dcterms:created xsi:type="dcterms:W3CDTF">2015-11-06T17:35:22Z</dcterms:created>
  <dcterms:modified xsi:type="dcterms:W3CDTF">2016-05-11T11:10:53Z</dcterms:modified>
</cp:coreProperties>
</file>