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211638" cy="900112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10" y="-72"/>
      </p:cViewPr>
      <p:guideLst>
        <p:guide orient="horz" pos="2835"/>
        <p:guide pos="13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p370\Documents\1.%20Research\SIT%20paper\SIT%20figur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p370\Documents\1.%20Research\SIT%20paper\SIT%20figur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rp370\Documents\1.%20Research\SIT%20paper\SIT%20fig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pattFill prst="openDmnd">
                <a:fgClr>
                  <a:schemeClr val="tx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Sheet3!$D$15:$D$17</c:f>
                <c:numCache>
                  <c:formatCode>General</c:formatCode>
                  <c:ptCount val="3"/>
                  <c:pt idx="0">
                    <c:v>0.54571999999999998</c:v>
                  </c:pt>
                  <c:pt idx="1">
                    <c:v>0.41505999999999998</c:v>
                  </c:pt>
                  <c:pt idx="2">
                    <c:v>0.53895999999999999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Sheet3!$B$15:$B$17</c:f>
              <c:strCache>
                <c:ptCount val="3"/>
                <c:pt idx="0">
                  <c:v>SIT-WALK</c:v>
                </c:pt>
                <c:pt idx="1">
                  <c:v>SIT-ONLY</c:v>
                </c:pt>
                <c:pt idx="2">
                  <c:v>SIT-STAND</c:v>
                </c:pt>
              </c:strCache>
            </c:strRef>
          </c:cat>
          <c:val>
            <c:numRef>
              <c:f>Sheet3!$C$15:$C$17</c:f>
              <c:numCache>
                <c:formatCode>General</c:formatCode>
                <c:ptCount val="3"/>
                <c:pt idx="0">
                  <c:v>6.54</c:v>
                </c:pt>
                <c:pt idx="1">
                  <c:v>5.4661999999999997</c:v>
                </c:pt>
                <c:pt idx="2">
                  <c:v>5.7450999999999999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0867968"/>
        <c:axId val="110869504"/>
      </c:barChart>
      <c:catAx>
        <c:axId val="110867968"/>
        <c:scaling>
          <c:orientation val="minMax"/>
        </c:scaling>
        <c:delete val="0"/>
        <c:axPos val="b"/>
        <c:majorTickMark val="out"/>
        <c:minorTickMark val="none"/>
        <c:tickLblPos val="nextTo"/>
        <c:crossAx val="110869504"/>
        <c:crosses val="autoZero"/>
        <c:auto val="1"/>
        <c:lblAlgn val="ctr"/>
        <c:lblOffset val="100"/>
        <c:noMultiLvlLbl val="0"/>
      </c:catAx>
      <c:valAx>
        <c:axId val="11086950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1086796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pattFill prst="openDmnd">
                <a:fgClr>
                  <a:schemeClr val="tx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Sheet3!$D$3:$D$5</c:f>
                <c:numCache>
                  <c:formatCode>General</c:formatCode>
                  <c:ptCount val="3"/>
                  <c:pt idx="0">
                    <c:v>1.0986669899999999</c:v>
                  </c:pt>
                  <c:pt idx="1">
                    <c:v>1.3968119999999999</c:v>
                  </c:pt>
                  <c:pt idx="2">
                    <c:v>1.48585371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Sheet3!$B$3:$B$5</c:f>
              <c:strCache>
                <c:ptCount val="3"/>
                <c:pt idx="0">
                  <c:v>SIT-WALK</c:v>
                </c:pt>
                <c:pt idx="1">
                  <c:v>SIT-ONLY</c:v>
                </c:pt>
                <c:pt idx="2">
                  <c:v>SIT-STAND</c:v>
                </c:pt>
              </c:strCache>
            </c:strRef>
          </c:cat>
          <c:val>
            <c:numRef>
              <c:f>Sheet3!$C$3:$C$5</c:f>
              <c:numCache>
                <c:formatCode>General</c:formatCode>
                <c:ptCount val="3"/>
                <c:pt idx="0">
                  <c:v>28.201409527500001</c:v>
                </c:pt>
                <c:pt idx="1">
                  <c:v>30.708464129999999</c:v>
                </c:pt>
                <c:pt idx="2">
                  <c:v>29.813021395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75"/>
        <c:axId val="111886336"/>
        <c:axId val="111887872"/>
      </c:barChart>
      <c:catAx>
        <c:axId val="111886336"/>
        <c:scaling>
          <c:orientation val="minMax"/>
        </c:scaling>
        <c:delete val="0"/>
        <c:axPos val="b"/>
        <c:majorTickMark val="out"/>
        <c:minorTickMark val="none"/>
        <c:tickLblPos val="nextTo"/>
        <c:crossAx val="111887872"/>
        <c:crosses val="autoZero"/>
        <c:auto val="1"/>
        <c:lblAlgn val="ctr"/>
        <c:lblOffset val="100"/>
        <c:noMultiLvlLbl val="0"/>
      </c:catAx>
      <c:valAx>
        <c:axId val="111887872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1118863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93913260842394"/>
          <c:y val="5.2308691095591851E-2"/>
          <c:w val="0.86014023247094118"/>
          <c:h val="0.82966231694536419"/>
        </c:manualLayout>
      </c:layout>
      <c:barChart>
        <c:barDir val="col"/>
        <c:grouping val="clustered"/>
        <c:varyColors val="0"/>
        <c:ser>
          <c:idx val="0"/>
          <c:order val="0"/>
          <c:spPr>
            <a:ln w="12700"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</c:spPr>
          </c:dPt>
          <c:dPt>
            <c:idx val="2"/>
            <c:invertIfNegative val="0"/>
            <c:bubble3D val="0"/>
            <c:spPr>
              <a:pattFill prst="openDmnd">
                <a:fgClr>
                  <a:schemeClr val="tx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Sheet3!$D$8:$D$10</c:f>
                <c:numCache>
                  <c:formatCode>General</c:formatCode>
                  <c:ptCount val="3"/>
                  <c:pt idx="0">
                    <c:v>151.69579200000001</c:v>
                  </c:pt>
                  <c:pt idx="1">
                    <c:v>197.72669999999999</c:v>
                  </c:pt>
                  <c:pt idx="2">
                    <c:v>228.627745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Sheet3!$B$8:$B$10</c:f>
              <c:strCache>
                <c:ptCount val="3"/>
                <c:pt idx="0">
                  <c:v>SIT-WALK</c:v>
                </c:pt>
                <c:pt idx="1">
                  <c:v>SIT-ONLY</c:v>
                </c:pt>
                <c:pt idx="2">
                  <c:v>SIT-STAND</c:v>
                </c:pt>
              </c:strCache>
            </c:strRef>
          </c:cat>
          <c:val>
            <c:numRef>
              <c:f>Sheet3!$C$8:$C$10</c:f>
              <c:numCache>
                <c:formatCode>General</c:formatCode>
                <c:ptCount val="3"/>
                <c:pt idx="0">
                  <c:v>1876.8481830000001</c:v>
                </c:pt>
                <c:pt idx="1">
                  <c:v>2421.1930000000002</c:v>
                </c:pt>
                <c:pt idx="2">
                  <c:v>2265.28415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11905024"/>
        <c:axId val="111910912"/>
      </c:barChart>
      <c:catAx>
        <c:axId val="111905024"/>
        <c:scaling>
          <c:orientation val="minMax"/>
        </c:scaling>
        <c:delete val="0"/>
        <c:axPos val="b"/>
        <c:majorTickMark val="out"/>
        <c:minorTickMark val="none"/>
        <c:tickLblPos val="nextTo"/>
        <c:crossAx val="111910912"/>
        <c:crosses val="autoZero"/>
        <c:auto val="1"/>
        <c:lblAlgn val="ctr"/>
        <c:lblOffset val="100"/>
        <c:noMultiLvlLbl val="0"/>
      </c:catAx>
      <c:valAx>
        <c:axId val="111910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19050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5873" y="2796186"/>
            <a:ext cx="3579892" cy="19294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746" y="5100637"/>
            <a:ext cx="2948147" cy="2300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156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25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53440" y="360465"/>
            <a:ext cx="947619" cy="76801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582" y="360465"/>
            <a:ext cx="2772662" cy="76801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560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728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691" y="5784060"/>
            <a:ext cx="3579892" cy="178772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691" y="3815062"/>
            <a:ext cx="3579892" cy="19689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354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582" y="2100266"/>
            <a:ext cx="1860140" cy="59403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0916" y="2100266"/>
            <a:ext cx="1860140" cy="59403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715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582" y="2014836"/>
            <a:ext cx="1860872" cy="8396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582" y="2854523"/>
            <a:ext cx="1860872" cy="51860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39454" y="2014836"/>
            <a:ext cx="1861602" cy="8396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39454" y="2854523"/>
            <a:ext cx="1861602" cy="51860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04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8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81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82" y="358378"/>
            <a:ext cx="1385600" cy="15251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6633" y="358381"/>
            <a:ext cx="2354423" cy="76822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582" y="1883572"/>
            <a:ext cx="1385600" cy="61570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172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511" y="6300787"/>
            <a:ext cx="2526983" cy="7438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25511" y="804267"/>
            <a:ext cx="2526983" cy="54006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5511" y="7044633"/>
            <a:ext cx="2526983" cy="105638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800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582" y="360462"/>
            <a:ext cx="3790474" cy="1500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582" y="2100266"/>
            <a:ext cx="3790474" cy="5940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0582" y="8342712"/>
            <a:ext cx="982716" cy="479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C6C73-71AC-4D2F-A5ED-141F2890C020}" type="datetimeFigureOut">
              <a:rPr lang="en-GB" smtClean="0"/>
              <a:t>01/03/2016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8978" y="8342712"/>
            <a:ext cx="1333685" cy="479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340" y="8342712"/>
            <a:ext cx="982716" cy="479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2D4C6-C005-4E95-BC95-9067985C3A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92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Chart 29"/>
          <p:cNvGraphicFramePr/>
          <p:nvPr>
            <p:extLst>
              <p:ext uri="{D42A27DB-BD31-4B8C-83A1-F6EECF244321}">
                <p14:modId xmlns:p14="http://schemas.microsoft.com/office/powerpoint/2010/main" val="3102437876"/>
              </p:ext>
            </p:extLst>
          </p:nvPr>
        </p:nvGraphicFramePr>
        <p:xfrm>
          <a:off x="390525" y="665162"/>
          <a:ext cx="3810000" cy="2657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833177498"/>
              </p:ext>
            </p:extLst>
          </p:nvPr>
        </p:nvGraphicFramePr>
        <p:xfrm>
          <a:off x="334963" y="3480607"/>
          <a:ext cx="3876675" cy="2628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2729604735"/>
              </p:ext>
            </p:extLst>
          </p:nvPr>
        </p:nvGraphicFramePr>
        <p:xfrm>
          <a:off x="247650" y="6134894"/>
          <a:ext cx="4000500" cy="2695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12533" y="770438"/>
            <a:ext cx="323850" cy="2238375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Matsuda index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Box 55"/>
          <p:cNvSpPr txBox="1">
            <a:spLocks noChangeArrowheads="1"/>
          </p:cNvSpPr>
          <p:nvPr/>
        </p:nvSpPr>
        <p:spPr bwMode="auto">
          <a:xfrm>
            <a:off x="1031890" y="693281"/>
            <a:ext cx="471345" cy="26161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*</a:t>
            </a:r>
          </a:p>
        </p:txBody>
      </p:sp>
      <p:sp>
        <p:nvSpPr>
          <p:cNvPr id="35" name="Text Box 57"/>
          <p:cNvSpPr txBox="1">
            <a:spLocks noChangeArrowheads="1"/>
          </p:cNvSpPr>
          <p:nvPr/>
        </p:nvSpPr>
        <p:spPr bwMode="auto">
          <a:xfrm>
            <a:off x="2539646" y="562476"/>
            <a:ext cx="704850" cy="26161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 Box 44"/>
          <p:cNvSpPr txBox="1">
            <a:spLocks noChangeArrowheads="1"/>
          </p:cNvSpPr>
          <p:nvPr/>
        </p:nvSpPr>
        <p:spPr bwMode="auto">
          <a:xfrm>
            <a:off x="9525" y="3636962"/>
            <a:ext cx="381000" cy="22050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Plasma  Glucose  AUC (</a:t>
            </a:r>
            <a:r>
              <a:rPr kumimoji="0" lang="en-US" altLang="en-US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mmol</a:t>
            </a: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/l*7hr)</a:t>
            </a:r>
            <a:endParaRPr kumimoji="0" lang="en-US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 Box 42"/>
          <p:cNvSpPr txBox="1">
            <a:spLocks noChangeArrowheads="1"/>
          </p:cNvSpPr>
          <p:nvPr/>
        </p:nvSpPr>
        <p:spPr bwMode="auto">
          <a:xfrm>
            <a:off x="9525" y="6247564"/>
            <a:ext cx="381000" cy="2266312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Plasma Insulin AUC (</a:t>
            </a:r>
            <a:r>
              <a:rPr kumimoji="0" lang="en-US" altLang="en-US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pmol</a:t>
            </a: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/l*7hr)</a:t>
            </a:r>
            <a:endParaRPr kumimoji="0" lang="en-US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 Box 50"/>
          <p:cNvSpPr txBox="1">
            <a:spLocks noChangeArrowheads="1"/>
          </p:cNvSpPr>
          <p:nvPr/>
        </p:nvSpPr>
        <p:spPr bwMode="auto">
          <a:xfrm>
            <a:off x="1060384" y="6181467"/>
            <a:ext cx="442852" cy="26161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*†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 Box 21"/>
          <p:cNvSpPr txBox="1">
            <a:spLocks noChangeArrowheads="1"/>
          </p:cNvSpPr>
          <p:nvPr/>
        </p:nvSpPr>
        <p:spPr bwMode="auto">
          <a:xfrm>
            <a:off x="2700317" y="6049962"/>
            <a:ext cx="561975" cy="325438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 Box 53"/>
          <p:cNvSpPr txBox="1">
            <a:spLocks noChangeArrowheads="1"/>
          </p:cNvSpPr>
          <p:nvPr/>
        </p:nvSpPr>
        <p:spPr bwMode="auto">
          <a:xfrm>
            <a:off x="31583" y="562476"/>
            <a:ext cx="285750" cy="2667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 Box 46"/>
          <p:cNvSpPr txBox="1">
            <a:spLocks noChangeArrowheads="1"/>
          </p:cNvSpPr>
          <p:nvPr/>
        </p:nvSpPr>
        <p:spPr bwMode="auto">
          <a:xfrm>
            <a:off x="50633" y="3440278"/>
            <a:ext cx="285750" cy="2667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9525" y="6054224"/>
            <a:ext cx="285750" cy="2667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 Box 61"/>
          <p:cNvSpPr txBox="1">
            <a:spLocks noChangeArrowheads="1"/>
          </p:cNvSpPr>
          <p:nvPr/>
        </p:nvSpPr>
        <p:spPr bwMode="auto">
          <a:xfrm>
            <a:off x="970127" y="3488064"/>
            <a:ext cx="533109" cy="26161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*†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 Box 60"/>
          <p:cNvSpPr txBox="1">
            <a:spLocks noChangeArrowheads="1"/>
          </p:cNvSpPr>
          <p:nvPr/>
        </p:nvSpPr>
        <p:spPr bwMode="auto">
          <a:xfrm>
            <a:off x="2566946" y="3313696"/>
            <a:ext cx="704850" cy="26161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62"/>
          <p:cNvSpPr>
            <a:spLocks noChangeArrowheads="1"/>
          </p:cNvSpPr>
          <p:nvPr/>
        </p:nvSpPr>
        <p:spPr bwMode="auto">
          <a:xfrm>
            <a:off x="0" y="0"/>
            <a:ext cx="4211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2" name="Rectangle 69"/>
          <p:cNvSpPr>
            <a:spLocks noChangeArrowheads="1"/>
          </p:cNvSpPr>
          <p:nvPr/>
        </p:nvSpPr>
        <p:spPr bwMode="auto">
          <a:xfrm>
            <a:off x="0" y="457200"/>
            <a:ext cx="42116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tangle 70"/>
          <p:cNvSpPr>
            <a:spLocks noChangeArrowheads="1"/>
          </p:cNvSpPr>
          <p:nvPr/>
        </p:nvSpPr>
        <p:spPr bwMode="auto">
          <a:xfrm>
            <a:off x="0" y="3114675"/>
            <a:ext cx="42116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</a:t>
            </a:r>
            <a:endParaRPr kumimoji="0" lang="en-GB" altLang="en-US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76"/>
          <p:cNvSpPr>
            <a:spLocks noChangeArrowheads="1"/>
          </p:cNvSpPr>
          <p:nvPr/>
        </p:nvSpPr>
        <p:spPr bwMode="auto">
          <a:xfrm>
            <a:off x="0" y="3114675"/>
            <a:ext cx="42116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77"/>
          <p:cNvSpPr>
            <a:spLocks noChangeArrowheads="1"/>
          </p:cNvSpPr>
          <p:nvPr/>
        </p:nvSpPr>
        <p:spPr bwMode="auto">
          <a:xfrm>
            <a:off x="0" y="5743575"/>
            <a:ext cx="4211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6" name="Rectangle 79"/>
          <p:cNvSpPr>
            <a:spLocks noChangeArrowheads="1"/>
          </p:cNvSpPr>
          <p:nvPr/>
        </p:nvSpPr>
        <p:spPr bwMode="auto">
          <a:xfrm>
            <a:off x="0" y="6200775"/>
            <a:ext cx="421163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57" name="Rectangle 80"/>
          <p:cNvSpPr>
            <a:spLocks noChangeArrowheads="1"/>
          </p:cNvSpPr>
          <p:nvPr/>
        </p:nvSpPr>
        <p:spPr bwMode="auto">
          <a:xfrm>
            <a:off x="0" y="8896350"/>
            <a:ext cx="4211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096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28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Exeter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Pulsford, Richard</dc:creator>
  <cp:lastModifiedBy>Pulsford, Richard</cp:lastModifiedBy>
  <cp:revision>7</cp:revision>
  <dcterms:created xsi:type="dcterms:W3CDTF">2015-06-24T11:02:13Z</dcterms:created>
  <dcterms:modified xsi:type="dcterms:W3CDTF">2016-03-01T11:23:28Z</dcterms:modified>
</cp:coreProperties>
</file>