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82" d="100"/>
          <a:sy n="82" d="100"/>
        </p:scale>
        <p:origin x="-72" y="-7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A735F-3A02-4C27-956C-FFF8A9AFBEDB}" type="datetimeFigureOut">
              <a:rPr lang="en-GB" smtClean="0"/>
              <a:t>14/12/2015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F882F-F480-4DF3-B268-BBCD4B3072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979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 organ</a:t>
            </a:r>
            <a:r>
              <a:rPr lang="en-GB" baseline="0" dirty="0" smtClean="0"/>
              <a:t> specific autoimmune disease – Loss of AIRE prevents deletion of SR T cells. STAT3 has a role in the development of SR t cells in normal </a:t>
            </a:r>
            <a:r>
              <a:rPr lang="en-GB" baseline="0" dirty="0" err="1" smtClean="0"/>
              <a:t>fucntion</a:t>
            </a:r>
            <a:r>
              <a:rPr lang="en-GB" baseline="0" dirty="0" smtClean="0"/>
              <a:t>, although in disease this is not clear. loss of FOXP3 prevents their development. Loss of LRBA/IL2RA/FOXP3 decreases or abrogates their suppressive function. Loss of ITCH prevents downregulation of the TCR. STAT1 has a putative role in both the proliferation and activation of SR t cells.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D411E-FCA3-40EF-A505-8A6C08F6DF7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136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 organ</a:t>
            </a:r>
            <a:r>
              <a:rPr lang="en-GB" baseline="0" dirty="0" smtClean="0"/>
              <a:t> specific autoimmune disease – Loss of AIRE prevents deletion of SR T cells. STAT3 has a role in the development of SR t cells in normal </a:t>
            </a:r>
            <a:r>
              <a:rPr lang="en-GB" baseline="0" dirty="0" err="1" smtClean="0"/>
              <a:t>fucntion</a:t>
            </a:r>
            <a:r>
              <a:rPr lang="en-GB" baseline="0" dirty="0" smtClean="0"/>
              <a:t>, although in disease this is not clear. loss of FOXP3 prevents their development. Loss of LRBA/IL2RA/FOXP3 decreases or abrogates their suppressive function. Loss of ITCH prevents downregulation of the TCR. STAT1 has a putative role in both the proliferation and activation of SR t cells.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D411E-FCA3-40EF-A505-8A6C08F6DF7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136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ACCC-1592-4B4A-AFFC-A5151154BE4F}" type="datetimeFigureOut">
              <a:rPr lang="en-GB" smtClean="0"/>
              <a:t>14/12/2015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1D61-7335-4B92-B9F3-420DC1B6C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997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ACCC-1592-4B4A-AFFC-A5151154BE4F}" type="datetimeFigureOut">
              <a:rPr lang="en-GB" smtClean="0"/>
              <a:t>14/12/2015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1D61-7335-4B92-B9F3-420DC1B6C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974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ACCC-1592-4B4A-AFFC-A5151154BE4F}" type="datetimeFigureOut">
              <a:rPr lang="en-GB" smtClean="0"/>
              <a:t>14/12/2015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1D61-7335-4B92-B9F3-420DC1B6C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316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ACCC-1592-4B4A-AFFC-A5151154BE4F}" type="datetimeFigureOut">
              <a:rPr lang="en-GB" smtClean="0"/>
              <a:t>14/12/2015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1D61-7335-4B92-B9F3-420DC1B6C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82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ACCC-1592-4B4A-AFFC-A5151154BE4F}" type="datetimeFigureOut">
              <a:rPr lang="en-GB" smtClean="0"/>
              <a:t>14/12/2015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1D61-7335-4B92-B9F3-420DC1B6C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29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ACCC-1592-4B4A-AFFC-A5151154BE4F}" type="datetimeFigureOut">
              <a:rPr lang="en-GB" smtClean="0"/>
              <a:t>14/12/2015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1D61-7335-4B92-B9F3-420DC1B6C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473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ACCC-1592-4B4A-AFFC-A5151154BE4F}" type="datetimeFigureOut">
              <a:rPr lang="en-GB" smtClean="0"/>
              <a:t>14/12/2015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1D61-7335-4B92-B9F3-420DC1B6C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625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ACCC-1592-4B4A-AFFC-A5151154BE4F}" type="datetimeFigureOut">
              <a:rPr lang="en-GB" smtClean="0"/>
              <a:t>14/12/2015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1D61-7335-4B92-B9F3-420DC1B6C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997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ACCC-1592-4B4A-AFFC-A5151154BE4F}" type="datetimeFigureOut">
              <a:rPr lang="en-GB" smtClean="0"/>
              <a:t>14/12/2015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1D61-7335-4B92-B9F3-420DC1B6C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403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ACCC-1592-4B4A-AFFC-A5151154BE4F}" type="datetimeFigureOut">
              <a:rPr lang="en-GB" smtClean="0"/>
              <a:t>14/12/2015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1D61-7335-4B92-B9F3-420DC1B6C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280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ACCC-1592-4B4A-AFFC-A5151154BE4F}" type="datetimeFigureOut">
              <a:rPr lang="en-GB" smtClean="0"/>
              <a:t>14/12/2015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1D61-7335-4B92-B9F3-420DC1B6C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797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5ACCC-1592-4B4A-AFFC-A5151154BE4F}" type="datetimeFigureOut">
              <a:rPr lang="en-GB" smtClean="0"/>
              <a:t>14/12/2015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F1D61-7335-4B92-B9F3-420DC1B6C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059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3835" y="888536"/>
            <a:ext cx="1003226" cy="136354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5583091" y="2783424"/>
            <a:ext cx="1076626" cy="1058057"/>
            <a:chOff x="2353369" y="1658909"/>
            <a:chExt cx="1251723" cy="1147883"/>
          </a:xfrm>
        </p:grpSpPr>
        <p:sp>
          <p:nvSpPr>
            <p:cNvPr id="7" name="Oval 6"/>
            <p:cNvSpPr/>
            <p:nvPr/>
          </p:nvSpPr>
          <p:spPr>
            <a:xfrm>
              <a:off x="2483768" y="1772816"/>
              <a:ext cx="1008112" cy="936104"/>
            </a:xfrm>
            <a:prstGeom prst="ellipse">
              <a:avLst/>
            </a:prstGeom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/>
            <p:cNvGrpSpPr/>
            <p:nvPr/>
          </p:nvGrpSpPr>
          <p:grpSpPr>
            <a:xfrm rot="18673929">
              <a:off x="2447241" y="1871768"/>
              <a:ext cx="144016" cy="159637"/>
              <a:chOff x="1115616" y="1304634"/>
              <a:chExt cx="144016" cy="213773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1115616" y="1304764"/>
                <a:ext cx="7200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H="1">
                <a:off x="1177194" y="1304634"/>
                <a:ext cx="8243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 rot="20409770">
              <a:off x="2765735" y="1658909"/>
              <a:ext cx="144016" cy="159637"/>
              <a:chOff x="1115616" y="1304634"/>
              <a:chExt cx="144016" cy="213773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1115616" y="1304764"/>
                <a:ext cx="7200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H="1">
                <a:off x="1177194" y="1304634"/>
                <a:ext cx="8243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 rot="990434">
              <a:off x="3134363" y="1668017"/>
              <a:ext cx="144016" cy="159637"/>
              <a:chOff x="1115616" y="1304634"/>
              <a:chExt cx="144016" cy="213773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115616" y="1304764"/>
                <a:ext cx="7200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>
                <a:off x="1177194" y="1304634"/>
                <a:ext cx="8243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 rot="3154960">
              <a:off x="3425722" y="1929751"/>
              <a:ext cx="144016" cy="159637"/>
              <a:chOff x="1115616" y="1304634"/>
              <a:chExt cx="144016" cy="213773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115616" y="1304764"/>
                <a:ext cx="7200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H="1">
                <a:off x="1177194" y="1304634"/>
                <a:ext cx="8243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 rot="6446595">
              <a:off x="3453266" y="2339132"/>
              <a:ext cx="144016" cy="159637"/>
              <a:chOff x="1115616" y="1304634"/>
              <a:chExt cx="144016" cy="213773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1115616" y="1304764"/>
                <a:ext cx="7200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H="1">
                <a:off x="1177194" y="1304634"/>
                <a:ext cx="8243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 rot="9132046">
              <a:off x="3157015" y="2647155"/>
              <a:ext cx="144016" cy="159637"/>
              <a:chOff x="1115616" y="1304634"/>
              <a:chExt cx="144016" cy="213773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1115616" y="1304764"/>
                <a:ext cx="7200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1177194" y="1304634"/>
                <a:ext cx="8243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 rot="12453192">
              <a:off x="2638805" y="2629101"/>
              <a:ext cx="144016" cy="159637"/>
              <a:chOff x="1115616" y="1304634"/>
              <a:chExt cx="144016" cy="213773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1115616" y="1304764"/>
                <a:ext cx="7200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H="1">
                <a:off x="1177194" y="1304634"/>
                <a:ext cx="8243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 rot="15169519">
              <a:off x="2361180" y="2270663"/>
              <a:ext cx="144016" cy="159638"/>
              <a:chOff x="1115616" y="1304634"/>
              <a:chExt cx="144016" cy="213776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1180480" y="1410397"/>
                <a:ext cx="0" cy="108013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1115616" y="1304764"/>
                <a:ext cx="7200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1177194" y="1304634"/>
                <a:ext cx="8243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" name="Group 40"/>
          <p:cNvGrpSpPr/>
          <p:nvPr/>
        </p:nvGrpSpPr>
        <p:grpSpPr>
          <a:xfrm>
            <a:off x="3884021" y="5527073"/>
            <a:ext cx="1006766" cy="994728"/>
            <a:chOff x="2432694" y="1738050"/>
            <a:chExt cx="1097377" cy="990990"/>
          </a:xfrm>
          <a:solidFill>
            <a:srgbClr val="92D050"/>
          </a:solidFill>
        </p:grpSpPr>
        <p:sp>
          <p:nvSpPr>
            <p:cNvPr id="42" name="Oval 41"/>
            <p:cNvSpPr/>
            <p:nvPr/>
          </p:nvSpPr>
          <p:spPr>
            <a:xfrm>
              <a:off x="2483768" y="1772816"/>
              <a:ext cx="1008112" cy="936104"/>
            </a:xfrm>
            <a:prstGeom prst="ellipse">
              <a:avLst/>
            </a:prstGeom>
            <a:grpFill/>
            <a:ln>
              <a:solidFill>
                <a:srgbClr val="92D050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1" name="Straight Connector 80"/>
            <p:cNvCxnSpPr/>
            <p:nvPr/>
          </p:nvCxnSpPr>
          <p:spPr>
            <a:xfrm rot="18673929">
              <a:off x="2544238" y="1942656"/>
              <a:ext cx="0" cy="80659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44" name="Group 43"/>
            <p:cNvGrpSpPr/>
            <p:nvPr/>
          </p:nvGrpSpPr>
          <p:grpSpPr>
            <a:xfrm rot="20409770">
              <a:off x="2843922" y="1738050"/>
              <a:ext cx="1000" cy="83429"/>
              <a:chOff x="1179481" y="1410395"/>
              <a:chExt cx="1000" cy="111722"/>
            </a:xfrm>
            <a:grpFill/>
          </p:grpSpPr>
          <p:cxnSp>
            <p:nvCxnSpPr>
              <p:cNvPr id="75" name="Straight Connector 74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grpFill/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1179481" y="1414105"/>
                <a:ext cx="0" cy="108012"/>
              </a:xfrm>
              <a:prstGeom prst="line">
                <a:avLst/>
              </a:prstGeom>
              <a:grpFill/>
              <a:ln>
                <a:solidFill>
                  <a:srgbClr val="92D05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/>
            <p:cNvGrpSpPr/>
            <p:nvPr/>
          </p:nvGrpSpPr>
          <p:grpSpPr>
            <a:xfrm rot="990434">
              <a:off x="3187886" y="1743392"/>
              <a:ext cx="837" cy="83482"/>
              <a:chOff x="1180481" y="1410395"/>
              <a:chExt cx="837" cy="111793"/>
            </a:xfrm>
            <a:grpFill/>
          </p:grpSpPr>
          <p:cxnSp>
            <p:nvCxnSpPr>
              <p:cNvPr id="69" name="Straight Connector 68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grpFill/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1181318" y="1414176"/>
                <a:ext cx="0" cy="108012"/>
              </a:xfrm>
              <a:prstGeom prst="line">
                <a:avLst/>
              </a:prstGeom>
              <a:grpFill/>
              <a:ln>
                <a:solidFill>
                  <a:srgbClr val="92D05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/>
            <p:cNvGrpSpPr/>
            <p:nvPr/>
          </p:nvGrpSpPr>
          <p:grpSpPr>
            <a:xfrm rot="3154960">
              <a:off x="3460856" y="1988140"/>
              <a:ext cx="2339" cy="82449"/>
              <a:chOff x="1180481" y="1410395"/>
              <a:chExt cx="2339" cy="110409"/>
            </a:xfrm>
            <a:grpFill/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grpFill/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1182820" y="1412792"/>
                <a:ext cx="0" cy="108012"/>
              </a:xfrm>
              <a:prstGeom prst="line">
                <a:avLst/>
              </a:prstGeom>
              <a:grpFill/>
              <a:ln>
                <a:solidFill>
                  <a:srgbClr val="92D05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61" name="Straight Connector 60"/>
            <p:cNvCxnSpPr/>
            <p:nvPr/>
          </p:nvCxnSpPr>
          <p:spPr>
            <a:xfrm rot="6446595">
              <a:off x="3489742" y="2359969"/>
              <a:ext cx="0" cy="80659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9132046">
              <a:off x="3216924" y="2648381"/>
              <a:ext cx="0" cy="80659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2453192">
              <a:off x="2735412" y="2636883"/>
              <a:ext cx="0" cy="80659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15169519">
              <a:off x="2473024" y="2305318"/>
              <a:ext cx="0" cy="80659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84" name="TextBox 83"/>
          <p:cNvSpPr txBox="1"/>
          <p:nvPr/>
        </p:nvSpPr>
        <p:spPr>
          <a:xfrm>
            <a:off x="5546939" y="3135910"/>
            <a:ext cx="1188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chemeClr val="bg1"/>
                </a:solidFill>
              </a:rPr>
              <a:t>Self-reactive</a:t>
            </a:r>
          </a:p>
          <a:p>
            <a:pPr algn="ctr"/>
            <a:r>
              <a:rPr lang="en-GB" sz="1350" b="1" dirty="0">
                <a:solidFill>
                  <a:schemeClr val="bg1"/>
                </a:solidFill>
              </a:rPr>
              <a:t> T-cell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676724" y="5816343"/>
            <a:ext cx="1474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Regulatory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T-cell</a:t>
            </a:r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838768" y="4108302"/>
            <a:ext cx="1160986" cy="119540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 rot="2790597">
            <a:off x="2979215" y="4562626"/>
            <a:ext cx="1403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Differentiation</a:t>
            </a:r>
            <a:endParaRPr lang="en-GB" sz="1100" b="1" dirty="0"/>
          </a:p>
        </p:txBody>
      </p:sp>
      <p:sp>
        <p:nvSpPr>
          <p:cNvPr id="91" name="TextBox 90"/>
          <p:cNvSpPr txBox="1"/>
          <p:nvPr/>
        </p:nvSpPr>
        <p:spPr>
          <a:xfrm rot="18577996">
            <a:off x="4469934" y="4409966"/>
            <a:ext cx="1199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Suppression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2434637" y="4688947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</a:rPr>
              <a:t>FOXP3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150774" y="4716740"/>
            <a:ext cx="864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0099"/>
                </a:solidFill>
              </a:rPr>
              <a:t>LRBA</a:t>
            </a:r>
          </a:p>
          <a:p>
            <a:pPr algn="ctr"/>
            <a:r>
              <a:rPr lang="en-GB" dirty="0">
                <a:solidFill>
                  <a:srgbClr val="000099"/>
                </a:solidFill>
              </a:rPr>
              <a:t>IL2RA</a:t>
            </a:r>
          </a:p>
          <a:p>
            <a:pPr algn="ctr"/>
            <a:r>
              <a:rPr lang="en-GB" dirty="0" smtClean="0">
                <a:solidFill>
                  <a:srgbClr val="000099"/>
                </a:solidFill>
              </a:rPr>
              <a:t>FOXP3</a:t>
            </a:r>
            <a:endParaRPr lang="en-GB" dirty="0">
              <a:solidFill>
                <a:srgbClr val="000099"/>
              </a:solidFill>
            </a:endParaRPr>
          </a:p>
          <a:p>
            <a:pPr algn="ctr"/>
            <a:endParaRPr lang="en-GB" dirty="0">
              <a:solidFill>
                <a:srgbClr val="000099"/>
              </a:solidFill>
            </a:endParaRPr>
          </a:p>
        </p:txBody>
      </p:sp>
      <p:pic>
        <p:nvPicPr>
          <p:cNvPr id="196" name="Picture 4" descr="http://pancreaspictures.org/large/3/Pancreas-Pictures-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668" y="2214718"/>
            <a:ext cx="1577624" cy="96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" name="TextBox 207"/>
          <p:cNvSpPr txBox="1"/>
          <p:nvPr/>
        </p:nvSpPr>
        <p:spPr>
          <a:xfrm>
            <a:off x="3613051" y="2872396"/>
            <a:ext cx="11884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Activation</a:t>
            </a:r>
          </a:p>
        </p:txBody>
      </p:sp>
      <p:sp>
        <p:nvSpPr>
          <p:cNvPr id="209" name="TextBox 208"/>
          <p:cNvSpPr txBox="1"/>
          <p:nvPr/>
        </p:nvSpPr>
        <p:spPr>
          <a:xfrm>
            <a:off x="7058512" y="2765931"/>
            <a:ext cx="11884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Proliferation</a:t>
            </a:r>
            <a:endParaRPr lang="en-GB" sz="1000" b="1" dirty="0"/>
          </a:p>
        </p:txBody>
      </p:sp>
      <p:sp>
        <p:nvSpPr>
          <p:cNvPr id="210" name="TextBox 209"/>
          <p:cNvSpPr txBox="1"/>
          <p:nvPr/>
        </p:nvSpPr>
        <p:spPr>
          <a:xfrm>
            <a:off x="9138677" y="2778986"/>
            <a:ext cx="1678004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Infiltration and destruction of</a:t>
            </a:r>
          </a:p>
          <a:p>
            <a:pPr algn="ctr"/>
            <a:r>
              <a:rPr lang="en-GB" sz="1400" b="1" dirty="0" smtClean="0"/>
              <a:t> target </a:t>
            </a:r>
          </a:p>
          <a:p>
            <a:pPr algn="ctr"/>
            <a:r>
              <a:rPr lang="en-GB" sz="1100" b="1" dirty="0" smtClean="0"/>
              <a:t>(</a:t>
            </a:r>
            <a:r>
              <a:rPr lang="en-GB" sz="1100" b="1" dirty="0"/>
              <a:t>e.g. Pancreas)</a:t>
            </a:r>
          </a:p>
        </p:txBody>
      </p:sp>
      <p:sp>
        <p:nvSpPr>
          <p:cNvPr id="212" name="TextBox 211"/>
          <p:cNvSpPr txBox="1"/>
          <p:nvPr/>
        </p:nvSpPr>
        <p:spPr>
          <a:xfrm>
            <a:off x="7220692" y="3023125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[STAT1]</a:t>
            </a:r>
          </a:p>
          <a:p>
            <a:pPr algn="ctr"/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213" name="Rectangle 212"/>
          <p:cNvSpPr/>
          <p:nvPr/>
        </p:nvSpPr>
        <p:spPr>
          <a:xfrm>
            <a:off x="3878946" y="2652762"/>
            <a:ext cx="617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ITCH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4" name="TextBox 213"/>
          <p:cNvSpPr txBox="1"/>
          <p:nvPr/>
        </p:nvSpPr>
        <p:spPr>
          <a:xfrm rot="3015173">
            <a:off x="4428468" y="1835387"/>
            <a:ext cx="1835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Negative selection</a:t>
            </a:r>
          </a:p>
        </p:txBody>
      </p:sp>
      <p:sp>
        <p:nvSpPr>
          <p:cNvPr id="215" name="TextBox 214"/>
          <p:cNvSpPr txBox="1"/>
          <p:nvPr/>
        </p:nvSpPr>
        <p:spPr>
          <a:xfrm>
            <a:off x="5222323" y="150762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99"/>
                </a:solidFill>
              </a:rPr>
              <a:t>AIRE</a:t>
            </a:r>
          </a:p>
        </p:txBody>
      </p:sp>
      <p:cxnSp>
        <p:nvCxnSpPr>
          <p:cNvPr id="219" name="Straight Arrow Connector 218"/>
          <p:cNvCxnSpPr/>
          <p:nvPr/>
        </p:nvCxnSpPr>
        <p:spPr>
          <a:xfrm>
            <a:off x="3246729" y="3492228"/>
            <a:ext cx="1971513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/>
          <p:cNvSpPr txBox="1"/>
          <p:nvPr/>
        </p:nvSpPr>
        <p:spPr>
          <a:xfrm>
            <a:off x="3246729" y="3518650"/>
            <a:ext cx="19407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Development</a:t>
            </a:r>
            <a:endParaRPr lang="en-GB" sz="1100" b="1" dirty="0"/>
          </a:p>
        </p:txBody>
      </p:sp>
      <p:sp>
        <p:nvSpPr>
          <p:cNvPr id="221" name="TextBox 220"/>
          <p:cNvSpPr txBox="1"/>
          <p:nvPr/>
        </p:nvSpPr>
        <p:spPr>
          <a:xfrm>
            <a:off x="3827808" y="375088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STAT3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55" name="Straight Arrow Connector 154"/>
          <p:cNvCxnSpPr/>
          <p:nvPr/>
        </p:nvCxnSpPr>
        <p:spPr>
          <a:xfrm>
            <a:off x="6888428" y="2708859"/>
            <a:ext cx="1656186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Box 233"/>
          <p:cNvSpPr txBox="1"/>
          <p:nvPr/>
        </p:nvSpPr>
        <p:spPr>
          <a:xfrm>
            <a:off x="2556258" y="446598"/>
            <a:ext cx="3533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Immune Regulation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6708107" y="446598"/>
            <a:ext cx="3533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Autoimmune Destruction</a:t>
            </a:r>
          </a:p>
        </p:txBody>
      </p:sp>
      <p:grpSp>
        <p:nvGrpSpPr>
          <p:cNvPr id="113" name="Group 112"/>
          <p:cNvGrpSpPr/>
          <p:nvPr/>
        </p:nvGrpSpPr>
        <p:grpSpPr>
          <a:xfrm>
            <a:off x="5812518" y="4799648"/>
            <a:ext cx="338554" cy="461665"/>
            <a:chOff x="1093782" y="107781"/>
            <a:chExt cx="495561" cy="730293"/>
          </a:xfrm>
        </p:grpSpPr>
        <p:sp>
          <p:nvSpPr>
            <p:cNvPr id="114" name="Oval 113"/>
            <p:cNvSpPr/>
            <p:nvPr/>
          </p:nvSpPr>
          <p:spPr>
            <a:xfrm>
              <a:off x="1192320" y="548680"/>
              <a:ext cx="283336" cy="28803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093782" y="107781"/>
              <a:ext cx="495561" cy="730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_</a:t>
              </a:r>
            </a:p>
          </p:txBody>
        </p:sp>
      </p:grpSp>
      <p:sp>
        <p:nvSpPr>
          <p:cNvPr id="2" name="Oval 1"/>
          <p:cNvSpPr/>
          <p:nvPr/>
        </p:nvSpPr>
        <p:spPr>
          <a:xfrm>
            <a:off x="2074597" y="2898544"/>
            <a:ext cx="936104" cy="96333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TextBox 167"/>
          <p:cNvSpPr txBox="1"/>
          <p:nvPr/>
        </p:nvSpPr>
        <p:spPr>
          <a:xfrm>
            <a:off x="1795817" y="3089872"/>
            <a:ext cx="1474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Naïve </a:t>
            </a:r>
          </a:p>
          <a:p>
            <a:pPr algn="ctr"/>
            <a:r>
              <a:rPr lang="en-GB" sz="1600" b="1" dirty="0">
                <a:solidFill>
                  <a:schemeClr val="bg1"/>
                </a:solidFill>
              </a:rPr>
              <a:t>T-cell</a:t>
            </a:r>
          </a:p>
        </p:txBody>
      </p:sp>
      <p:grpSp>
        <p:nvGrpSpPr>
          <p:cNvPr id="169" name="Group 168"/>
          <p:cNvGrpSpPr/>
          <p:nvPr/>
        </p:nvGrpSpPr>
        <p:grpSpPr>
          <a:xfrm>
            <a:off x="5869286" y="5058063"/>
            <a:ext cx="338554" cy="461665"/>
            <a:chOff x="1093782" y="107781"/>
            <a:chExt cx="495561" cy="730293"/>
          </a:xfrm>
        </p:grpSpPr>
        <p:sp>
          <p:nvSpPr>
            <p:cNvPr id="170" name="Oval 169"/>
            <p:cNvSpPr/>
            <p:nvPr/>
          </p:nvSpPr>
          <p:spPr>
            <a:xfrm>
              <a:off x="1192320" y="548680"/>
              <a:ext cx="283336" cy="28803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1093782" y="107781"/>
              <a:ext cx="495561" cy="730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_</a:t>
              </a:r>
            </a:p>
          </p:txBody>
        </p:sp>
      </p:grpSp>
      <p:grpSp>
        <p:nvGrpSpPr>
          <p:cNvPr id="172" name="Group 171"/>
          <p:cNvGrpSpPr/>
          <p:nvPr/>
        </p:nvGrpSpPr>
        <p:grpSpPr>
          <a:xfrm>
            <a:off x="5808164" y="4522502"/>
            <a:ext cx="338554" cy="461665"/>
            <a:chOff x="1093782" y="107781"/>
            <a:chExt cx="495561" cy="730293"/>
          </a:xfrm>
        </p:grpSpPr>
        <p:sp>
          <p:nvSpPr>
            <p:cNvPr id="173" name="Oval 172"/>
            <p:cNvSpPr/>
            <p:nvPr/>
          </p:nvSpPr>
          <p:spPr>
            <a:xfrm>
              <a:off x="1192320" y="548680"/>
              <a:ext cx="283336" cy="28803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1093782" y="107781"/>
              <a:ext cx="495561" cy="730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_</a:t>
              </a:r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3104481" y="4511616"/>
            <a:ext cx="338554" cy="461665"/>
            <a:chOff x="1093782" y="107781"/>
            <a:chExt cx="495561" cy="730293"/>
          </a:xfrm>
        </p:grpSpPr>
        <p:sp>
          <p:nvSpPr>
            <p:cNvPr id="176" name="Oval 175"/>
            <p:cNvSpPr/>
            <p:nvPr/>
          </p:nvSpPr>
          <p:spPr>
            <a:xfrm>
              <a:off x="1192320" y="548680"/>
              <a:ext cx="283336" cy="28803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1093782" y="107781"/>
              <a:ext cx="495561" cy="730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_</a:t>
              </a:r>
            </a:p>
          </p:txBody>
        </p:sp>
      </p:grpSp>
      <p:sp>
        <p:nvSpPr>
          <p:cNvPr id="179" name="Oval 178"/>
          <p:cNvSpPr/>
          <p:nvPr/>
        </p:nvSpPr>
        <p:spPr>
          <a:xfrm>
            <a:off x="4480422" y="3815012"/>
            <a:ext cx="193568" cy="18208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6969623" y="358372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+</a:t>
            </a:r>
          </a:p>
        </p:txBody>
      </p:sp>
      <p:grpSp>
        <p:nvGrpSpPr>
          <p:cNvPr id="181" name="Group 180"/>
          <p:cNvGrpSpPr/>
          <p:nvPr/>
        </p:nvGrpSpPr>
        <p:grpSpPr>
          <a:xfrm>
            <a:off x="5702346" y="1303489"/>
            <a:ext cx="366585" cy="461665"/>
            <a:chOff x="3182952" y="-1318857"/>
            <a:chExt cx="536592" cy="730294"/>
          </a:xfrm>
        </p:grpSpPr>
        <p:sp>
          <p:nvSpPr>
            <p:cNvPr id="182" name="Oval 181"/>
            <p:cNvSpPr/>
            <p:nvPr/>
          </p:nvSpPr>
          <p:spPr>
            <a:xfrm>
              <a:off x="3280801" y="-877328"/>
              <a:ext cx="283337" cy="288030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3182952" y="-1318857"/>
              <a:ext cx="536592" cy="730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_</a:t>
              </a:r>
            </a:p>
          </p:txBody>
        </p:sp>
      </p:grpSp>
      <p:cxnSp>
        <p:nvCxnSpPr>
          <p:cNvPr id="4" name="Straight Connector 3"/>
          <p:cNvCxnSpPr/>
          <p:nvPr/>
        </p:nvCxnSpPr>
        <p:spPr>
          <a:xfrm>
            <a:off x="6735396" y="815930"/>
            <a:ext cx="0" cy="5328592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 flipV="1">
            <a:off x="4736574" y="4113453"/>
            <a:ext cx="1038832" cy="12722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 flipH="1" flipV="1">
            <a:off x="4641432" y="1551742"/>
            <a:ext cx="878343" cy="10168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3516418" y="1496735"/>
            <a:ext cx="14740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 smtClean="0">
                <a:solidFill>
                  <a:schemeClr val="bg1"/>
                </a:solidFill>
              </a:rPr>
              <a:t>Thymus</a:t>
            </a:r>
            <a:endParaRPr lang="en-GB" sz="1500" b="1" dirty="0">
              <a:solidFill>
                <a:schemeClr val="bg1"/>
              </a:solidFill>
            </a:endParaRPr>
          </a:p>
        </p:txBody>
      </p:sp>
      <p:cxnSp>
        <p:nvCxnSpPr>
          <p:cNvPr id="104" name="Straight Arrow Connector 103"/>
          <p:cNvCxnSpPr/>
          <p:nvPr/>
        </p:nvCxnSpPr>
        <p:spPr>
          <a:xfrm>
            <a:off x="3284477" y="3214710"/>
            <a:ext cx="1971513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4395465" y="192053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106" name="Oval 105"/>
          <p:cNvSpPr/>
          <p:nvPr/>
        </p:nvSpPr>
        <p:spPr>
          <a:xfrm>
            <a:off x="4453114" y="2764472"/>
            <a:ext cx="193568" cy="18208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385888" y="2614667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4434209" y="367393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+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936116" y="2963712"/>
            <a:ext cx="338554" cy="461665"/>
            <a:chOff x="7051415" y="3647775"/>
            <a:chExt cx="338554" cy="461665"/>
          </a:xfrm>
        </p:grpSpPr>
        <p:sp>
          <p:nvSpPr>
            <p:cNvPr id="109" name="Oval 108"/>
            <p:cNvSpPr/>
            <p:nvPr/>
          </p:nvSpPr>
          <p:spPr>
            <a:xfrm>
              <a:off x="7123908" y="3791746"/>
              <a:ext cx="193568" cy="18208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7051415" y="3647775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060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7485" y="703336"/>
            <a:ext cx="1003226" cy="136354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7226741" y="2598224"/>
            <a:ext cx="1076626" cy="1058057"/>
            <a:chOff x="2353369" y="1658909"/>
            <a:chExt cx="1251723" cy="1147883"/>
          </a:xfrm>
        </p:grpSpPr>
        <p:sp>
          <p:nvSpPr>
            <p:cNvPr id="7" name="Oval 6"/>
            <p:cNvSpPr/>
            <p:nvPr/>
          </p:nvSpPr>
          <p:spPr>
            <a:xfrm>
              <a:off x="2483768" y="1772816"/>
              <a:ext cx="1008112" cy="936104"/>
            </a:xfrm>
            <a:prstGeom prst="ellipse">
              <a:avLst/>
            </a:prstGeom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/>
            <p:cNvGrpSpPr/>
            <p:nvPr/>
          </p:nvGrpSpPr>
          <p:grpSpPr>
            <a:xfrm rot="18673929">
              <a:off x="2447241" y="1871768"/>
              <a:ext cx="144016" cy="159637"/>
              <a:chOff x="1115616" y="1304634"/>
              <a:chExt cx="144016" cy="213773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1115616" y="1304764"/>
                <a:ext cx="7200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H="1">
                <a:off x="1177194" y="1304634"/>
                <a:ext cx="8243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 rot="20409770">
              <a:off x="2765735" y="1658909"/>
              <a:ext cx="144016" cy="159637"/>
              <a:chOff x="1115616" y="1304634"/>
              <a:chExt cx="144016" cy="213773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1115616" y="1304764"/>
                <a:ext cx="7200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H="1">
                <a:off x="1177194" y="1304634"/>
                <a:ext cx="8243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 rot="990434">
              <a:off x="3134363" y="1668017"/>
              <a:ext cx="144016" cy="159637"/>
              <a:chOff x="1115616" y="1304634"/>
              <a:chExt cx="144016" cy="213773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115616" y="1304764"/>
                <a:ext cx="7200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>
                <a:off x="1177194" y="1304634"/>
                <a:ext cx="8243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 rot="3154960">
              <a:off x="3425722" y="1929751"/>
              <a:ext cx="144016" cy="159637"/>
              <a:chOff x="1115616" y="1304634"/>
              <a:chExt cx="144016" cy="213773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115616" y="1304764"/>
                <a:ext cx="7200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H="1">
                <a:off x="1177194" y="1304634"/>
                <a:ext cx="8243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 rot="6446595">
              <a:off x="3453266" y="2339132"/>
              <a:ext cx="144016" cy="159637"/>
              <a:chOff x="1115616" y="1304634"/>
              <a:chExt cx="144016" cy="213773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1115616" y="1304764"/>
                <a:ext cx="7200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H="1">
                <a:off x="1177194" y="1304634"/>
                <a:ext cx="8243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 rot="9132046">
              <a:off x="3157015" y="2647155"/>
              <a:ext cx="144016" cy="159637"/>
              <a:chOff x="1115616" y="1304634"/>
              <a:chExt cx="144016" cy="213773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1115616" y="1304764"/>
                <a:ext cx="7200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1177194" y="1304634"/>
                <a:ext cx="8243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 rot="12453192">
              <a:off x="2638805" y="2629101"/>
              <a:ext cx="144016" cy="159637"/>
              <a:chOff x="1115616" y="1304634"/>
              <a:chExt cx="144016" cy="213773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1115616" y="1304764"/>
                <a:ext cx="7200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H="1">
                <a:off x="1177194" y="1304634"/>
                <a:ext cx="8243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 rot="15169519">
              <a:off x="2361180" y="2270663"/>
              <a:ext cx="144016" cy="159638"/>
              <a:chOff x="1115616" y="1304634"/>
              <a:chExt cx="144016" cy="213776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1180480" y="1410397"/>
                <a:ext cx="0" cy="108013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1115616" y="1304764"/>
                <a:ext cx="7200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1177194" y="1304634"/>
                <a:ext cx="82438" cy="10801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" name="Group 40"/>
          <p:cNvGrpSpPr/>
          <p:nvPr/>
        </p:nvGrpSpPr>
        <p:grpSpPr>
          <a:xfrm>
            <a:off x="5527671" y="5341873"/>
            <a:ext cx="1006766" cy="994728"/>
            <a:chOff x="2432694" y="1738050"/>
            <a:chExt cx="1097377" cy="990990"/>
          </a:xfrm>
          <a:solidFill>
            <a:srgbClr val="92D050"/>
          </a:solidFill>
        </p:grpSpPr>
        <p:sp>
          <p:nvSpPr>
            <p:cNvPr id="42" name="Oval 41"/>
            <p:cNvSpPr/>
            <p:nvPr/>
          </p:nvSpPr>
          <p:spPr>
            <a:xfrm>
              <a:off x="2483768" y="1772816"/>
              <a:ext cx="1008112" cy="936104"/>
            </a:xfrm>
            <a:prstGeom prst="ellipse">
              <a:avLst/>
            </a:prstGeom>
            <a:grpFill/>
            <a:ln>
              <a:solidFill>
                <a:srgbClr val="92D050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1" name="Straight Connector 80"/>
            <p:cNvCxnSpPr/>
            <p:nvPr/>
          </p:nvCxnSpPr>
          <p:spPr>
            <a:xfrm rot="18673929">
              <a:off x="2544238" y="1942656"/>
              <a:ext cx="0" cy="80659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44" name="Group 43"/>
            <p:cNvGrpSpPr/>
            <p:nvPr/>
          </p:nvGrpSpPr>
          <p:grpSpPr>
            <a:xfrm rot="20409770">
              <a:off x="2843922" y="1738050"/>
              <a:ext cx="1000" cy="83429"/>
              <a:chOff x="1179481" y="1410395"/>
              <a:chExt cx="1000" cy="111722"/>
            </a:xfrm>
            <a:grpFill/>
          </p:grpSpPr>
          <p:cxnSp>
            <p:nvCxnSpPr>
              <p:cNvPr id="75" name="Straight Connector 74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grpFill/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1179481" y="1414105"/>
                <a:ext cx="0" cy="108012"/>
              </a:xfrm>
              <a:prstGeom prst="line">
                <a:avLst/>
              </a:prstGeom>
              <a:grpFill/>
              <a:ln>
                <a:solidFill>
                  <a:srgbClr val="92D05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/>
            <p:cNvGrpSpPr/>
            <p:nvPr/>
          </p:nvGrpSpPr>
          <p:grpSpPr>
            <a:xfrm rot="990434">
              <a:off x="3187886" y="1743392"/>
              <a:ext cx="837" cy="83482"/>
              <a:chOff x="1180481" y="1410395"/>
              <a:chExt cx="837" cy="111793"/>
            </a:xfrm>
            <a:grpFill/>
          </p:grpSpPr>
          <p:cxnSp>
            <p:nvCxnSpPr>
              <p:cNvPr id="69" name="Straight Connector 68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grpFill/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1181318" y="1414176"/>
                <a:ext cx="0" cy="108012"/>
              </a:xfrm>
              <a:prstGeom prst="line">
                <a:avLst/>
              </a:prstGeom>
              <a:grpFill/>
              <a:ln>
                <a:solidFill>
                  <a:srgbClr val="92D05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/>
            <p:cNvGrpSpPr/>
            <p:nvPr/>
          </p:nvGrpSpPr>
          <p:grpSpPr>
            <a:xfrm rot="3154960">
              <a:off x="3460856" y="1988140"/>
              <a:ext cx="2339" cy="82449"/>
              <a:chOff x="1180481" y="1410395"/>
              <a:chExt cx="2339" cy="110409"/>
            </a:xfrm>
            <a:grpFill/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180481" y="1410395"/>
                <a:ext cx="0" cy="108012"/>
              </a:xfrm>
              <a:prstGeom prst="line">
                <a:avLst/>
              </a:prstGeom>
              <a:grpFill/>
              <a:ln>
                <a:solidFill>
                  <a:schemeClr val="accent2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1182820" y="1412792"/>
                <a:ext cx="0" cy="108012"/>
              </a:xfrm>
              <a:prstGeom prst="line">
                <a:avLst/>
              </a:prstGeom>
              <a:grpFill/>
              <a:ln>
                <a:solidFill>
                  <a:srgbClr val="92D05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61" name="Straight Connector 60"/>
            <p:cNvCxnSpPr/>
            <p:nvPr/>
          </p:nvCxnSpPr>
          <p:spPr>
            <a:xfrm rot="6446595">
              <a:off x="3489742" y="2359969"/>
              <a:ext cx="0" cy="80659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9132046">
              <a:off x="3216924" y="2648381"/>
              <a:ext cx="0" cy="80659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2453192">
              <a:off x="2735412" y="2636883"/>
              <a:ext cx="0" cy="80659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15169519">
              <a:off x="2473024" y="2305318"/>
              <a:ext cx="0" cy="80659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84" name="TextBox 83"/>
          <p:cNvSpPr txBox="1"/>
          <p:nvPr/>
        </p:nvSpPr>
        <p:spPr>
          <a:xfrm>
            <a:off x="7190589" y="2729731"/>
            <a:ext cx="11884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Self-</a:t>
            </a:r>
          </a:p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reactive</a:t>
            </a:r>
            <a:endParaRPr lang="en-GB" sz="1600" b="1" dirty="0">
              <a:solidFill>
                <a:schemeClr val="bg1"/>
              </a:solidFill>
            </a:endParaRPr>
          </a:p>
          <a:p>
            <a:pPr algn="ctr"/>
            <a:r>
              <a:rPr lang="en-GB" sz="1600" b="1" dirty="0">
                <a:solidFill>
                  <a:schemeClr val="bg1"/>
                </a:solidFill>
              </a:rPr>
              <a:t> T-cell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320374" y="5631143"/>
            <a:ext cx="14740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>
                <a:solidFill>
                  <a:schemeClr val="bg1"/>
                </a:solidFill>
              </a:rPr>
              <a:t>Regulatory </a:t>
            </a:r>
          </a:p>
          <a:p>
            <a:pPr algn="ctr"/>
            <a:r>
              <a:rPr lang="en-GB" sz="1500" b="1" dirty="0">
                <a:solidFill>
                  <a:schemeClr val="bg1"/>
                </a:solidFill>
              </a:rPr>
              <a:t>T-cell</a:t>
            </a:r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4482418" y="3923102"/>
            <a:ext cx="1160986" cy="119540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 rot="2790597">
            <a:off x="4622865" y="4377426"/>
            <a:ext cx="1403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Differentiation</a:t>
            </a:r>
            <a:endParaRPr lang="en-GB" sz="1100" b="1" dirty="0"/>
          </a:p>
        </p:txBody>
      </p:sp>
      <p:sp>
        <p:nvSpPr>
          <p:cNvPr id="91" name="TextBox 90"/>
          <p:cNvSpPr txBox="1"/>
          <p:nvPr/>
        </p:nvSpPr>
        <p:spPr>
          <a:xfrm rot="18577996">
            <a:off x="6113584" y="4224766"/>
            <a:ext cx="1199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Suppression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078287" y="4503747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</a:rPr>
              <a:t>FOXP3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794424" y="4531540"/>
            <a:ext cx="864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0099"/>
                </a:solidFill>
              </a:rPr>
              <a:t>LRBA</a:t>
            </a:r>
          </a:p>
          <a:p>
            <a:pPr algn="ctr"/>
            <a:r>
              <a:rPr lang="en-GB" dirty="0">
                <a:solidFill>
                  <a:srgbClr val="000099"/>
                </a:solidFill>
              </a:rPr>
              <a:t>IL2RA</a:t>
            </a:r>
          </a:p>
          <a:p>
            <a:pPr algn="ctr"/>
            <a:r>
              <a:rPr lang="en-GB" dirty="0" smtClean="0">
                <a:solidFill>
                  <a:srgbClr val="000099"/>
                </a:solidFill>
              </a:rPr>
              <a:t>FOXP3</a:t>
            </a:r>
            <a:endParaRPr lang="en-GB" dirty="0">
              <a:solidFill>
                <a:srgbClr val="000099"/>
              </a:solidFill>
            </a:endParaRPr>
          </a:p>
          <a:p>
            <a:pPr algn="ctr"/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5256701" y="2687196"/>
            <a:ext cx="11884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Activation</a:t>
            </a:r>
          </a:p>
        </p:txBody>
      </p:sp>
      <p:sp>
        <p:nvSpPr>
          <p:cNvPr id="213" name="Rectangle 212"/>
          <p:cNvSpPr/>
          <p:nvPr/>
        </p:nvSpPr>
        <p:spPr>
          <a:xfrm>
            <a:off x="5522596" y="2467562"/>
            <a:ext cx="617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ITCH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4" name="TextBox 213"/>
          <p:cNvSpPr txBox="1"/>
          <p:nvPr/>
        </p:nvSpPr>
        <p:spPr>
          <a:xfrm rot="3015173">
            <a:off x="6072118" y="1650187"/>
            <a:ext cx="1835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Negative selection</a:t>
            </a:r>
          </a:p>
        </p:txBody>
      </p:sp>
      <p:sp>
        <p:nvSpPr>
          <p:cNvPr id="215" name="TextBox 214"/>
          <p:cNvSpPr txBox="1"/>
          <p:nvPr/>
        </p:nvSpPr>
        <p:spPr>
          <a:xfrm>
            <a:off x="6865973" y="132242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99"/>
                </a:solidFill>
              </a:rPr>
              <a:t>AIRE</a:t>
            </a:r>
          </a:p>
        </p:txBody>
      </p:sp>
      <p:cxnSp>
        <p:nvCxnSpPr>
          <p:cNvPr id="219" name="Straight Arrow Connector 218"/>
          <p:cNvCxnSpPr/>
          <p:nvPr/>
        </p:nvCxnSpPr>
        <p:spPr>
          <a:xfrm>
            <a:off x="4890379" y="3307028"/>
            <a:ext cx="1971513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/>
          <p:cNvSpPr txBox="1"/>
          <p:nvPr/>
        </p:nvSpPr>
        <p:spPr>
          <a:xfrm>
            <a:off x="4890379" y="3333450"/>
            <a:ext cx="19407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Development</a:t>
            </a:r>
            <a:endParaRPr lang="en-GB" sz="1100" b="1" dirty="0"/>
          </a:p>
        </p:txBody>
      </p:sp>
      <p:sp>
        <p:nvSpPr>
          <p:cNvPr id="221" name="TextBox 220"/>
          <p:cNvSpPr txBox="1"/>
          <p:nvPr/>
        </p:nvSpPr>
        <p:spPr>
          <a:xfrm>
            <a:off x="5471458" y="356568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STAT3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7456168" y="4614448"/>
            <a:ext cx="338554" cy="461665"/>
            <a:chOff x="1093782" y="107781"/>
            <a:chExt cx="495561" cy="730293"/>
          </a:xfrm>
        </p:grpSpPr>
        <p:sp>
          <p:nvSpPr>
            <p:cNvPr id="114" name="Oval 113"/>
            <p:cNvSpPr/>
            <p:nvPr/>
          </p:nvSpPr>
          <p:spPr>
            <a:xfrm>
              <a:off x="1192320" y="548680"/>
              <a:ext cx="283336" cy="28803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093782" y="107781"/>
              <a:ext cx="495561" cy="730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_</a:t>
              </a:r>
            </a:p>
          </p:txBody>
        </p:sp>
      </p:grpSp>
      <p:sp>
        <p:nvSpPr>
          <p:cNvPr id="2" name="Oval 1"/>
          <p:cNvSpPr/>
          <p:nvPr/>
        </p:nvSpPr>
        <p:spPr>
          <a:xfrm>
            <a:off x="3718247" y="2713344"/>
            <a:ext cx="936104" cy="96333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TextBox 167"/>
          <p:cNvSpPr txBox="1"/>
          <p:nvPr/>
        </p:nvSpPr>
        <p:spPr>
          <a:xfrm>
            <a:off x="3439467" y="2904672"/>
            <a:ext cx="1474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Naïve </a:t>
            </a:r>
          </a:p>
          <a:p>
            <a:pPr algn="ctr"/>
            <a:r>
              <a:rPr lang="en-GB" sz="1600" b="1" dirty="0">
                <a:solidFill>
                  <a:schemeClr val="bg1"/>
                </a:solidFill>
              </a:rPr>
              <a:t>T-cell</a:t>
            </a:r>
          </a:p>
        </p:txBody>
      </p:sp>
      <p:grpSp>
        <p:nvGrpSpPr>
          <p:cNvPr id="169" name="Group 168"/>
          <p:cNvGrpSpPr/>
          <p:nvPr/>
        </p:nvGrpSpPr>
        <p:grpSpPr>
          <a:xfrm>
            <a:off x="7512936" y="4872863"/>
            <a:ext cx="338554" cy="461665"/>
            <a:chOff x="1093782" y="107781"/>
            <a:chExt cx="495561" cy="730293"/>
          </a:xfrm>
        </p:grpSpPr>
        <p:sp>
          <p:nvSpPr>
            <p:cNvPr id="170" name="Oval 169"/>
            <p:cNvSpPr/>
            <p:nvPr/>
          </p:nvSpPr>
          <p:spPr>
            <a:xfrm>
              <a:off x="1192320" y="548680"/>
              <a:ext cx="283336" cy="28803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1093782" y="107781"/>
              <a:ext cx="495561" cy="730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_</a:t>
              </a:r>
            </a:p>
          </p:txBody>
        </p:sp>
      </p:grpSp>
      <p:grpSp>
        <p:nvGrpSpPr>
          <p:cNvPr id="172" name="Group 171"/>
          <p:cNvGrpSpPr/>
          <p:nvPr/>
        </p:nvGrpSpPr>
        <p:grpSpPr>
          <a:xfrm>
            <a:off x="7451814" y="4337302"/>
            <a:ext cx="338554" cy="461665"/>
            <a:chOff x="1093782" y="107781"/>
            <a:chExt cx="495561" cy="730293"/>
          </a:xfrm>
        </p:grpSpPr>
        <p:sp>
          <p:nvSpPr>
            <p:cNvPr id="173" name="Oval 172"/>
            <p:cNvSpPr/>
            <p:nvPr/>
          </p:nvSpPr>
          <p:spPr>
            <a:xfrm>
              <a:off x="1192320" y="548680"/>
              <a:ext cx="283336" cy="28803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1093782" y="107781"/>
              <a:ext cx="495561" cy="730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_</a:t>
              </a:r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4748131" y="4326416"/>
            <a:ext cx="338554" cy="461665"/>
            <a:chOff x="1093782" y="107781"/>
            <a:chExt cx="495561" cy="730293"/>
          </a:xfrm>
        </p:grpSpPr>
        <p:sp>
          <p:nvSpPr>
            <p:cNvPr id="176" name="Oval 175"/>
            <p:cNvSpPr/>
            <p:nvPr/>
          </p:nvSpPr>
          <p:spPr>
            <a:xfrm>
              <a:off x="1192320" y="548680"/>
              <a:ext cx="283336" cy="28803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1093782" y="107781"/>
              <a:ext cx="495561" cy="730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_</a:t>
              </a:r>
            </a:p>
          </p:txBody>
        </p:sp>
      </p:grpSp>
      <p:sp>
        <p:nvSpPr>
          <p:cNvPr id="179" name="Oval 178"/>
          <p:cNvSpPr/>
          <p:nvPr/>
        </p:nvSpPr>
        <p:spPr>
          <a:xfrm>
            <a:off x="6124072" y="3629812"/>
            <a:ext cx="193568" cy="18208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grpSp>
        <p:nvGrpSpPr>
          <p:cNvPr id="181" name="Group 180"/>
          <p:cNvGrpSpPr/>
          <p:nvPr/>
        </p:nvGrpSpPr>
        <p:grpSpPr>
          <a:xfrm>
            <a:off x="7345996" y="1118289"/>
            <a:ext cx="366585" cy="461665"/>
            <a:chOff x="3182952" y="-1318857"/>
            <a:chExt cx="536592" cy="730294"/>
          </a:xfrm>
        </p:grpSpPr>
        <p:sp>
          <p:nvSpPr>
            <p:cNvPr id="182" name="Oval 181"/>
            <p:cNvSpPr/>
            <p:nvPr/>
          </p:nvSpPr>
          <p:spPr>
            <a:xfrm>
              <a:off x="3280801" y="-877328"/>
              <a:ext cx="283337" cy="288030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3182952" y="-1318857"/>
              <a:ext cx="536592" cy="730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_</a:t>
              </a:r>
            </a:p>
          </p:txBody>
        </p:sp>
      </p:grpSp>
      <p:cxnSp>
        <p:nvCxnSpPr>
          <p:cNvPr id="117" name="Straight Arrow Connector 116"/>
          <p:cNvCxnSpPr/>
          <p:nvPr/>
        </p:nvCxnSpPr>
        <p:spPr>
          <a:xfrm flipV="1">
            <a:off x="6380224" y="3928253"/>
            <a:ext cx="1038832" cy="12722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 flipH="1" flipV="1">
            <a:off x="6285082" y="1366542"/>
            <a:ext cx="878343" cy="10168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148493" y="1288385"/>
            <a:ext cx="14740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 smtClean="0">
                <a:solidFill>
                  <a:schemeClr val="bg1"/>
                </a:solidFill>
              </a:rPr>
              <a:t>Thymus</a:t>
            </a:r>
            <a:endParaRPr lang="en-GB" sz="1500" b="1" dirty="0">
              <a:solidFill>
                <a:schemeClr val="bg1"/>
              </a:solidFill>
            </a:endParaRPr>
          </a:p>
        </p:txBody>
      </p:sp>
      <p:cxnSp>
        <p:nvCxnSpPr>
          <p:cNvPr id="104" name="Straight Arrow Connector 103"/>
          <p:cNvCxnSpPr/>
          <p:nvPr/>
        </p:nvCxnSpPr>
        <p:spPr>
          <a:xfrm>
            <a:off x="4928127" y="3029510"/>
            <a:ext cx="1971513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6039115" y="173533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106" name="Oval 105"/>
          <p:cNvSpPr/>
          <p:nvPr/>
        </p:nvSpPr>
        <p:spPr>
          <a:xfrm>
            <a:off x="6096764" y="2579272"/>
            <a:ext cx="193568" cy="18208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029538" y="2429467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6077859" y="348873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48941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244</Words>
  <Application>Microsoft Office PowerPoint</Application>
  <PresentationFormat>Custom</PresentationFormat>
  <Paragraphs>68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Johnson, Matthew</dc:creator>
  <cp:lastModifiedBy>Matt Johnson</cp:lastModifiedBy>
  <cp:revision>11</cp:revision>
  <dcterms:created xsi:type="dcterms:W3CDTF">2015-12-02T16:44:50Z</dcterms:created>
  <dcterms:modified xsi:type="dcterms:W3CDTF">2015-12-14T15:29:00Z</dcterms:modified>
</cp:coreProperties>
</file>