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2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A70DF-CEF9-49EC-94E9-FABE782C8230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D2489-E955-4E55-B3EF-F6AC96C0B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7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>
                <a:effectLst/>
                <a:latin typeface="+mn-lt"/>
                <a:ea typeface="Calibri"/>
                <a:cs typeface="Times New Roman"/>
              </a:rPr>
              <a:t>Figure 1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 Patient difficulties as shown by parent-report Strengths and Difficulties Questionnaire (SDQ) scores (presented as Z-scores) for individuals &lt;18 years with both </a:t>
            </a:r>
            <a:r>
              <a:rPr lang="en-GB" sz="1200" i="1" dirty="0" smtClean="0">
                <a:effectLst/>
                <a:latin typeface="+mn-lt"/>
                <a:ea typeface="Calibri"/>
                <a:cs typeface="Times New Roman"/>
              </a:rPr>
              <a:t>HNF1B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gene mutations (n=4) and </a:t>
            </a:r>
            <a:r>
              <a:rPr lang="en-GB" sz="1200" b="1" u="sng" dirty="0" smtClean="0">
                <a:effectLst/>
                <a:latin typeface="+mn-lt"/>
                <a:ea typeface="Calibri"/>
                <a:cs typeface="Times New Roman"/>
              </a:rPr>
              <a:t>17q12</a:t>
            </a:r>
            <a:r>
              <a:rPr lang="en-GB" sz="1200" b="1" u="sng" baseline="0" dirty="0" smtClean="0">
                <a:effectLst/>
                <a:latin typeface="+mn-lt"/>
                <a:ea typeface="Calibri"/>
                <a:cs typeface="Times New Roman"/>
              </a:rPr>
              <a:t> micro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deletions (n=10). Individual scores are represented as different-shaped points and group medians as black bold horizontal lines. X axis represents school-age population mean, red dashed horizontal line above represents suggested clinical cut-point (90th </a:t>
            </a:r>
            <a:r>
              <a:rPr lang="en-GB" sz="1200" smtClean="0">
                <a:effectLst/>
                <a:latin typeface="+mn-lt"/>
                <a:ea typeface="Calibri"/>
                <a:cs typeface="Times New Roman"/>
              </a:rPr>
              <a:t>percentile</a:t>
            </a:r>
            <a:r>
              <a:rPr lang="en-GB" sz="1200" smtClean="0">
                <a:effectLst/>
                <a:latin typeface="+mn-lt"/>
                <a:ea typeface="Calibri"/>
                <a:cs typeface="Times New Roman"/>
              </a:rPr>
              <a:t>).</a:t>
            </a:r>
            <a:endParaRPr lang="en-GB" b="1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D2489-E955-4E55-B3EF-F6AC96C0B3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646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200" b="1" dirty="0" smtClean="0">
                <a:effectLst/>
                <a:latin typeface="+mn-lt"/>
                <a:ea typeface="Calibri"/>
                <a:cs typeface="Times New Roman"/>
              </a:rPr>
              <a:t>Figure 2  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(A) Stacked bar chart showing percentage of patients within both </a:t>
            </a:r>
            <a:r>
              <a:rPr lang="en-GB" sz="1200" b="1" i="0" u="sng" dirty="0" smtClean="0">
                <a:effectLst/>
                <a:latin typeface="+mn-lt"/>
                <a:ea typeface="Calibri"/>
                <a:cs typeface="Times New Roman"/>
              </a:rPr>
              <a:t>17q12</a:t>
            </a:r>
            <a:r>
              <a:rPr lang="en-GB" sz="1200" b="1" i="0" u="sng" baseline="0" dirty="0" smtClean="0">
                <a:effectLst/>
                <a:latin typeface="+mn-lt"/>
                <a:ea typeface="Calibri"/>
                <a:cs typeface="Times New Roman"/>
              </a:rPr>
              <a:t> micro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deletion (n=20) and </a:t>
            </a:r>
            <a:r>
              <a:rPr lang="en-GB" sz="1200" b="1" i="1" u="sng" dirty="0" smtClean="0">
                <a:effectLst/>
                <a:latin typeface="+mn-lt"/>
                <a:ea typeface="Calibri"/>
                <a:cs typeface="Times New Roman"/>
              </a:rPr>
              <a:t>HNF1B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mutation (n=18) groups with a known neurodevelopmental disorder including autism spectrum disorder (ASD), attention deficit hyperactivity disorder (ADHD) and/or learning difficulties requiring a Statement of Special Educational Needs or attendance at a special school. (B) Venn diagram illustrating the breakdown and overlap of diagnoses in the eight patients with a deletion and neurodevelopmental disorder.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D2489-E955-4E55-B3EF-F6AC96C0B3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04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>
                <a:effectLst/>
                <a:latin typeface="+mn-lt"/>
                <a:ea typeface="Calibri"/>
                <a:cs typeface="Times New Roman"/>
              </a:rPr>
              <a:t>Figure 3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 Quantification of autistic traits using the Autism Spectrum Quotient (AQ) in individuals with HNF1B-associated disease of normal intelligence (defined as IQ &gt;69). (A) Inclusion of all study patients with IQ &gt;69 (n=36). (B) Exclusion of patients with a clinical diagnosis of an autism spectrum disorder (ASD; n=33).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D2489-E955-4E55-B3EF-F6AC96C0B3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25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b="1" dirty="0" smtClean="0">
                <a:effectLst/>
                <a:latin typeface="+mn-lt"/>
                <a:ea typeface="Calibri"/>
                <a:cs typeface="Times New Roman"/>
              </a:rPr>
              <a:t>Figure 4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 Intelligence quotient (IQ) composite scores in individuals with HNF1B-associated disease. Different IQ classifications are shown by the red dashed horizontal lines.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D2489-E955-4E55-B3EF-F6AC96C0B3D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603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Figure 5  </a:t>
            </a:r>
            <a:r>
              <a:rPr lang="en-GB" dirty="0" smtClean="0"/>
              <a:t>Photographs of 2 study patients</a:t>
            </a:r>
            <a:r>
              <a:rPr lang="en-GB" baseline="0" dirty="0" smtClean="0"/>
              <a:t> with a known </a:t>
            </a:r>
            <a:r>
              <a:rPr lang="en-GB" i="1" baseline="0" dirty="0" smtClean="0"/>
              <a:t>HNF1B</a:t>
            </a:r>
            <a:r>
              <a:rPr lang="en-GB" baseline="0" dirty="0" smtClean="0"/>
              <a:t> whole-gene deletion demonstrating the high forehead, high arched eyebrows, long philtrum, long face and anteverted nares that, taken as a whole, suggest the presence of a deletion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A5D44-D32B-4981-B757-F4BA8E245971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37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56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22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76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94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13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11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25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00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387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92E1A-1B81-4CD9-8A2D-4DB2FB3ECF58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9D888-6FEE-446D-B827-431CC3AFE5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96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1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29" y="1600200"/>
            <a:ext cx="783114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384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2</a:t>
            </a:r>
            <a:endParaRPr lang="en-GB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31" y="2394206"/>
            <a:ext cx="9151431" cy="326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02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3</a:t>
            </a:r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93" y="2131988"/>
            <a:ext cx="8902013" cy="3745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31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4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07" y="1556792"/>
            <a:ext cx="7875368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82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5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" r="4043"/>
          <a:stretch/>
        </p:blipFill>
        <p:spPr bwMode="auto">
          <a:xfrm>
            <a:off x="1406049" y="1356720"/>
            <a:ext cx="2227385" cy="225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9"/>
          <a:stretch/>
        </p:blipFill>
        <p:spPr bwMode="auto">
          <a:xfrm>
            <a:off x="4224575" y="1356720"/>
            <a:ext cx="1951818" cy="224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2229786" cy="249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601" y="3933057"/>
            <a:ext cx="2000791" cy="249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181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310</Words>
  <Application>Microsoft Office PowerPoint</Application>
  <PresentationFormat>On-screen Show (4:3)</PresentationFormat>
  <Paragraphs>15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Figure 1</vt:lpstr>
      <vt:lpstr>Figure 2</vt:lpstr>
      <vt:lpstr>Figure 3</vt:lpstr>
      <vt:lpstr>Figure 4</vt:lpstr>
      <vt:lpstr>Figure 5</vt:lpstr>
    </vt:vector>
  </TitlesOfParts>
  <Company>University of Exeter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Clissold, Rhian</dc:creator>
  <cp:lastModifiedBy>Clissold, Rhian</cp:lastModifiedBy>
  <cp:revision>14</cp:revision>
  <dcterms:created xsi:type="dcterms:W3CDTF">2015-12-09T10:16:26Z</dcterms:created>
  <dcterms:modified xsi:type="dcterms:W3CDTF">2016-01-28T14:05:48Z</dcterms:modified>
</cp:coreProperties>
</file>