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304" r:id="rId3"/>
    <p:sldId id="306" r:id="rId4"/>
    <p:sldId id="307" r:id="rId5"/>
    <p:sldId id="324" r:id="rId6"/>
    <p:sldId id="308" r:id="rId7"/>
    <p:sldId id="325" r:id="rId8"/>
    <p:sldId id="309" r:id="rId9"/>
    <p:sldId id="326" r:id="rId10"/>
    <p:sldId id="310" r:id="rId11"/>
    <p:sldId id="327" r:id="rId12"/>
    <p:sldId id="311" r:id="rId13"/>
    <p:sldId id="328" r:id="rId14"/>
    <p:sldId id="312" r:id="rId15"/>
    <p:sldId id="350" r:id="rId16"/>
    <p:sldId id="305" r:id="rId17"/>
    <p:sldId id="319" r:id="rId18"/>
    <p:sldId id="313" r:id="rId19"/>
    <p:sldId id="329" r:id="rId20"/>
    <p:sldId id="314" r:id="rId21"/>
    <p:sldId id="330" r:id="rId22"/>
    <p:sldId id="315" r:id="rId23"/>
    <p:sldId id="331" r:id="rId24"/>
    <p:sldId id="316" r:id="rId25"/>
    <p:sldId id="332" r:id="rId26"/>
    <p:sldId id="317" r:id="rId27"/>
    <p:sldId id="333" r:id="rId28"/>
    <p:sldId id="318" r:id="rId29"/>
    <p:sldId id="320" r:id="rId30"/>
    <p:sldId id="352" r:id="rId31"/>
    <p:sldId id="286" r:id="rId32"/>
    <p:sldId id="287" r:id="rId33"/>
    <p:sldId id="353" r:id="rId34"/>
    <p:sldId id="354" r:id="rId35"/>
    <p:sldId id="348" r:id="rId36"/>
    <p:sldId id="323" r:id="rId37"/>
    <p:sldId id="355" r:id="rId38"/>
    <p:sldId id="356" r:id="rId39"/>
    <p:sldId id="349" r:id="rId40"/>
    <p:sldId id="336" r:id="rId41"/>
    <p:sldId id="294" r:id="rId42"/>
    <p:sldId id="295" r:id="rId43"/>
    <p:sldId id="290" r:id="rId44"/>
    <p:sldId id="291" r:id="rId45"/>
    <p:sldId id="293" r:id="rId46"/>
    <p:sldId id="292" r:id="rId47"/>
    <p:sldId id="297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aching\PSY912%20Introduction%20to%20Psychology%20II\Lab\PSY912%20lab%20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aching\PSY912%20Introduction%20to%20Psychology%20II\Lab\PSY912%20lab%20graph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aching\PSY912%20Introduction%20to%20Psychology%20II\Lab\PSY912%20lab%20graph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aching\PSY912%20Introduction%20to%20Psychology%20II\Lab\PSY912%20lab%20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450218722659668"/>
          <c:y val="8.5399480379020801E-2"/>
          <c:w val="0.64180205599300155"/>
          <c:h val="0.79862060172698346"/>
        </c:manualLayout>
      </c:layout>
      <c:lineChart>
        <c:grouping val="standar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Inductive thinkers</c:v>
                </c:pt>
              </c:strCache>
            </c:strRef>
          </c:tx>
          <c:marker>
            <c:symbol val="diamond"/>
            <c:size val="9"/>
          </c:marker>
          <c:cat>
            <c:strRef>
              <c:f>Sheet1!$C$2:$H$2</c:f>
              <c:strCache>
                <c:ptCount val="6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  <c:pt idx="5">
                  <c:v>Trial 6</c:v>
                </c:pt>
              </c:strCache>
            </c:strRef>
          </c:cat>
          <c:val>
            <c:numRef>
              <c:f>Sheet1!$C$3:$H$3</c:f>
              <c:numCache>
                <c:formatCode>General</c:formatCode>
                <c:ptCount val="6"/>
                <c:pt idx="0">
                  <c:v>62.5</c:v>
                </c:pt>
                <c:pt idx="1">
                  <c:v>65</c:v>
                </c:pt>
                <c:pt idx="2">
                  <c:v>67</c:v>
                </c:pt>
                <c:pt idx="3">
                  <c:v>67</c:v>
                </c:pt>
                <c:pt idx="4">
                  <c:v>66</c:v>
                </c:pt>
                <c:pt idx="5">
                  <c:v>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5A7-45FB-ADC0-4A374D53E230}"/>
            </c:ext>
          </c:extLst>
        </c:ser>
        <c:ser>
          <c:idx val="1"/>
          <c:order val="1"/>
          <c:tx>
            <c:strRef>
              <c:f>Sheet1!$B$4</c:f>
              <c:strCache>
                <c:ptCount val="1"/>
                <c:pt idx="0">
                  <c:v>Deductive thinkers</c:v>
                </c:pt>
              </c:strCache>
            </c:strRef>
          </c:tx>
          <c:marker>
            <c:symbol val="square"/>
            <c:size val="9"/>
          </c:marker>
          <c:cat>
            <c:strRef>
              <c:f>Sheet1!$C$2:$H$2</c:f>
              <c:strCache>
                <c:ptCount val="6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  <c:pt idx="5">
                  <c:v>Trial 6</c:v>
                </c:pt>
              </c:strCache>
            </c:strRef>
          </c:cat>
          <c:val>
            <c:numRef>
              <c:f>Sheet1!$C$4:$H$4</c:f>
              <c:numCache>
                <c:formatCode>General</c:formatCode>
                <c:ptCount val="6"/>
                <c:pt idx="0">
                  <c:v>61</c:v>
                </c:pt>
                <c:pt idx="1">
                  <c:v>59</c:v>
                </c:pt>
                <c:pt idx="2">
                  <c:v>58</c:v>
                </c:pt>
                <c:pt idx="3">
                  <c:v>59</c:v>
                </c:pt>
                <c:pt idx="4">
                  <c:v>59</c:v>
                </c:pt>
                <c:pt idx="5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5A7-45FB-ADC0-4A374D53E2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498816"/>
        <c:axId val="116500736"/>
      </c:lineChart>
      <c:catAx>
        <c:axId val="1164988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 dirty="0"/>
                  <a:t>Number of repeated trials</a:t>
                </a:r>
                <a:r>
                  <a:rPr lang="en-GB" sz="1600" baseline="0" dirty="0"/>
                  <a:t> </a:t>
                </a:r>
                <a:endParaRPr lang="en-GB" sz="16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116500736"/>
        <c:crosses val="autoZero"/>
        <c:auto val="1"/>
        <c:lblAlgn val="ctr"/>
        <c:lblOffset val="100"/>
        <c:noMultiLvlLbl val="0"/>
      </c:catAx>
      <c:valAx>
        <c:axId val="116500736"/>
        <c:scaling>
          <c:orientation val="minMax"/>
          <c:max val="80"/>
          <c:min val="35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600"/>
                </a:pPr>
                <a:r>
                  <a:rPr lang="en-US" sz="1600"/>
                  <a:t>Average</a:t>
                </a:r>
                <a:r>
                  <a:rPr lang="en-US" sz="1600" baseline="0"/>
                  <a:t> performance on spatial reasoning tasks (%)</a:t>
                </a:r>
                <a:endParaRPr lang="en-US" sz="16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6498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450218722659668"/>
          <c:y val="8.5403279785809916E-2"/>
          <c:w val="0.64180205599300155"/>
          <c:h val="0.79861696787148595"/>
        </c:manualLayout>
      </c:layout>
      <c:lineChart>
        <c:grouping val="standard"/>
        <c:varyColors val="0"/>
        <c:ser>
          <c:idx val="0"/>
          <c:order val="0"/>
          <c:tx>
            <c:strRef>
              <c:f>Sheet1!$B$28</c:f>
              <c:strCache>
                <c:ptCount val="1"/>
                <c:pt idx="0">
                  <c:v>Inductive thinkers</c:v>
                </c:pt>
              </c:strCache>
            </c:strRef>
          </c:tx>
          <c:marker>
            <c:symbol val="diamond"/>
            <c:size val="9"/>
          </c:marker>
          <c:cat>
            <c:strRef>
              <c:f>Sheet1!$C$27:$H$27</c:f>
              <c:strCache>
                <c:ptCount val="6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  <c:pt idx="5">
                  <c:v>Trial 6</c:v>
                </c:pt>
              </c:strCache>
            </c:strRef>
          </c:cat>
          <c:val>
            <c:numRef>
              <c:f>Sheet1!$C$28:$H$28</c:f>
              <c:numCache>
                <c:formatCode>General</c:formatCode>
                <c:ptCount val="6"/>
                <c:pt idx="0">
                  <c:v>54</c:v>
                </c:pt>
                <c:pt idx="1">
                  <c:v>57.5</c:v>
                </c:pt>
                <c:pt idx="2">
                  <c:v>59</c:v>
                </c:pt>
                <c:pt idx="3">
                  <c:v>62</c:v>
                </c:pt>
                <c:pt idx="4">
                  <c:v>67</c:v>
                </c:pt>
                <c:pt idx="5">
                  <c:v>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23-4B93-9434-A0EADCA202AA}"/>
            </c:ext>
          </c:extLst>
        </c:ser>
        <c:ser>
          <c:idx val="1"/>
          <c:order val="1"/>
          <c:tx>
            <c:strRef>
              <c:f>Sheet1!$B$29</c:f>
              <c:strCache>
                <c:ptCount val="1"/>
                <c:pt idx="0">
                  <c:v>Deductive thinkers</c:v>
                </c:pt>
              </c:strCache>
            </c:strRef>
          </c:tx>
          <c:marker>
            <c:symbol val="square"/>
            <c:size val="9"/>
          </c:marker>
          <c:cat>
            <c:strRef>
              <c:f>Sheet1!$C$27:$H$27</c:f>
              <c:strCache>
                <c:ptCount val="6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  <c:pt idx="5">
                  <c:v>Trial 6</c:v>
                </c:pt>
              </c:strCache>
            </c:strRef>
          </c:cat>
          <c:val>
            <c:numRef>
              <c:f>Sheet1!$C$29:$H$29</c:f>
              <c:numCache>
                <c:formatCode>General</c:formatCode>
                <c:ptCount val="6"/>
                <c:pt idx="0">
                  <c:v>53</c:v>
                </c:pt>
                <c:pt idx="1">
                  <c:v>54</c:v>
                </c:pt>
                <c:pt idx="2">
                  <c:v>54</c:v>
                </c:pt>
                <c:pt idx="3">
                  <c:v>56</c:v>
                </c:pt>
                <c:pt idx="4">
                  <c:v>57</c:v>
                </c:pt>
                <c:pt idx="5">
                  <c:v>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723-4B93-9434-A0EADCA202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301184"/>
        <c:axId val="116655616"/>
      </c:lineChart>
      <c:catAx>
        <c:axId val="116301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 dirty="0"/>
                  <a:t>Number</a:t>
                </a:r>
                <a:r>
                  <a:rPr lang="en-GB" sz="1600" baseline="0" dirty="0"/>
                  <a:t> of repeated trials</a:t>
                </a:r>
                <a:endParaRPr lang="en-GB" sz="1600" dirty="0"/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116655616"/>
        <c:crosses val="autoZero"/>
        <c:auto val="1"/>
        <c:lblAlgn val="ctr"/>
        <c:lblOffset val="100"/>
        <c:noMultiLvlLbl val="0"/>
      </c:catAx>
      <c:valAx>
        <c:axId val="116655616"/>
        <c:scaling>
          <c:orientation val="minMax"/>
          <c:max val="80"/>
          <c:min val="4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600"/>
                </a:pPr>
                <a:r>
                  <a:rPr lang="en-US" sz="1600"/>
                  <a:t>Average</a:t>
                </a:r>
                <a:r>
                  <a:rPr lang="en-US" sz="1600" baseline="0"/>
                  <a:t> performance on logical sequencing tasks (%)</a:t>
                </a:r>
                <a:endParaRPr lang="en-US" sz="16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6301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450218722659668"/>
          <c:y val="9.602413654172294E-2"/>
          <c:w val="0.64180205599300155"/>
          <c:h val="0.78799594556428132"/>
        </c:manualLayout>
      </c:layout>
      <c:lineChart>
        <c:grouping val="standar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Inductive thinkers</c:v>
                </c:pt>
              </c:strCache>
            </c:strRef>
          </c:tx>
          <c:marker>
            <c:symbol val="diamond"/>
            <c:size val="9"/>
          </c:marker>
          <c:cat>
            <c:strRef>
              <c:f>Sheet1!$C$2:$H$2</c:f>
              <c:strCache>
                <c:ptCount val="6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  <c:pt idx="5">
                  <c:v>Trial 6</c:v>
                </c:pt>
              </c:strCache>
            </c:strRef>
          </c:cat>
          <c:val>
            <c:numRef>
              <c:f>Sheet1!$C$3:$H$3</c:f>
              <c:numCache>
                <c:formatCode>General</c:formatCode>
                <c:ptCount val="6"/>
                <c:pt idx="0">
                  <c:v>62.5</c:v>
                </c:pt>
                <c:pt idx="1">
                  <c:v>65</c:v>
                </c:pt>
                <c:pt idx="2">
                  <c:v>67</c:v>
                </c:pt>
                <c:pt idx="3">
                  <c:v>67</c:v>
                </c:pt>
                <c:pt idx="4">
                  <c:v>66</c:v>
                </c:pt>
                <c:pt idx="5">
                  <c:v>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C26-451B-A218-5021065D9DD0}"/>
            </c:ext>
          </c:extLst>
        </c:ser>
        <c:ser>
          <c:idx val="1"/>
          <c:order val="1"/>
          <c:tx>
            <c:strRef>
              <c:f>Sheet1!$B$4</c:f>
              <c:strCache>
                <c:ptCount val="1"/>
                <c:pt idx="0">
                  <c:v>Deductive thinkers</c:v>
                </c:pt>
              </c:strCache>
            </c:strRef>
          </c:tx>
          <c:marker>
            <c:symbol val="square"/>
            <c:size val="9"/>
          </c:marker>
          <c:cat>
            <c:strRef>
              <c:f>Sheet1!$C$2:$H$2</c:f>
              <c:strCache>
                <c:ptCount val="6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  <c:pt idx="5">
                  <c:v>Trial 6</c:v>
                </c:pt>
              </c:strCache>
            </c:strRef>
          </c:cat>
          <c:val>
            <c:numRef>
              <c:f>Sheet1!$C$4:$H$4</c:f>
              <c:numCache>
                <c:formatCode>General</c:formatCode>
                <c:ptCount val="6"/>
                <c:pt idx="0">
                  <c:v>61</c:v>
                </c:pt>
                <c:pt idx="1">
                  <c:v>59</c:v>
                </c:pt>
                <c:pt idx="2">
                  <c:v>58</c:v>
                </c:pt>
                <c:pt idx="3">
                  <c:v>59</c:v>
                </c:pt>
                <c:pt idx="4">
                  <c:v>59</c:v>
                </c:pt>
                <c:pt idx="5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C26-451B-A218-5021065D9D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269952"/>
        <c:axId val="108829696"/>
      </c:lineChart>
      <c:catAx>
        <c:axId val="70269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1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 i="0" kern="1200" baseline="0" dirty="0">
                    <a:solidFill>
                      <a:srgbClr val="000000"/>
                    </a:solidFill>
                  </a:rPr>
                  <a:t>Number of repeated trials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108829696"/>
        <c:crosses val="autoZero"/>
        <c:auto val="1"/>
        <c:lblAlgn val="ctr"/>
        <c:lblOffset val="100"/>
        <c:noMultiLvlLbl val="0"/>
      </c:catAx>
      <c:valAx>
        <c:axId val="108829696"/>
        <c:scaling>
          <c:orientation val="minMax"/>
          <c:max val="80"/>
          <c:min val="35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600"/>
                </a:pPr>
                <a:r>
                  <a:rPr lang="en-US" sz="1600"/>
                  <a:t>Average</a:t>
                </a:r>
                <a:r>
                  <a:rPr lang="en-US" sz="1600" baseline="0"/>
                  <a:t> performance on spatial reasoning tasks (%)</a:t>
                </a:r>
                <a:endParaRPr lang="en-US" sz="16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0269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9902207127557018"/>
          <c:y val="0.63888567267626295"/>
          <c:w val="0.33452669329576135"/>
          <c:h val="0.1089211305838844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450218722659668"/>
          <c:y val="9.6029116465863457E-2"/>
          <c:w val="0.64180205599300155"/>
          <c:h val="0.78799113119143238"/>
        </c:manualLayout>
      </c:layout>
      <c:lineChart>
        <c:grouping val="standard"/>
        <c:varyColors val="0"/>
        <c:ser>
          <c:idx val="0"/>
          <c:order val="0"/>
          <c:tx>
            <c:strRef>
              <c:f>Sheet1!$B$28</c:f>
              <c:strCache>
                <c:ptCount val="1"/>
                <c:pt idx="0">
                  <c:v>Inductive thinkers</c:v>
                </c:pt>
              </c:strCache>
            </c:strRef>
          </c:tx>
          <c:marker>
            <c:symbol val="diamond"/>
            <c:size val="9"/>
          </c:marker>
          <c:cat>
            <c:strRef>
              <c:f>Sheet1!$C$27:$H$27</c:f>
              <c:strCache>
                <c:ptCount val="6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  <c:pt idx="5">
                  <c:v>Trial 6</c:v>
                </c:pt>
              </c:strCache>
            </c:strRef>
          </c:cat>
          <c:val>
            <c:numRef>
              <c:f>Sheet1!$C$28:$H$28</c:f>
              <c:numCache>
                <c:formatCode>General</c:formatCode>
                <c:ptCount val="6"/>
                <c:pt idx="0">
                  <c:v>54</c:v>
                </c:pt>
                <c:pt idx="1">
                  <c:v>57.5</c:v>
                </c:pt>
                <c:pt idx="2">
                  <c:v>59</c:v>
                </c:pt>
                <c:pt idx="3">
                  <c:v>62</c:v>
                </c:pt>
                <c:pt idx="4">
                  <c:v>67</c:v>
                </c:pt>
                <c:pt idx="5">
                  <c:v>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56F-44A6-96E9-2A1FC2774B41}"/>
            </c:ext>
          </c:extLst>
        </c:ser>
        <c:ser>
          <c:idx val="1"/>
          <c:order val="1"/>
          <c:tx>
            <c:strRef>
              <c:f>Sheet1!$B$29</c:f>
              <c:strCache>
                <c:ptCount val="1"/>
                <c:pt idx="0">
                  <c:v>Deductive thinkers</c:v>
                </c:pt>
              </c:strCache>
            </c:strRef>
          </c:tx>
          <c:marker>
            <c:symbol val="square"/>
            <c:size val="9"/>
          </c:marker>
          <c:cat>
            <c:strRef>
              <c:f>Sheet1!$C$27:$H$27</c:f>
              <c:strCache>
                <c:ptCount val="6"/>
                <c:pt idx="0">
                  <c:v>Trial 1</c:v>
                </c:pt>
                <c:pt idx="1">
                  <c:v>Trial 2</c:v>
                </c:pt>
                <c:pt idx="2">
                  <c:v>Trial 3</c:v>
                </c:pt>
                <c:pt idx="3">
                  <c:v>Trial 4</c:v>
                </c:pt>
                <c:pt idx="4">
                  <c:v>Trial 5</c:v>
                </c:pt>
                <c:pt idx="5">
                  <c:v>Trial 6</c:v>
                </c:pt>
              </c:strCache>
            </c:strRef>
          </c:cat>
          <c:val>
            <c:numRef>
              <c:f>Sheet1!$C$29:$H$29</c:f>
              <c:numCache>
                <c:formatCode>General</c:formatCode>
                <c:ptCount val="6"/>
                <c:pt idx="0">
                  <c:v>53</c:v>
                </c:pt>
                <c:pt idx="1">
                  <c:v>54</c:v>
                </c:pt>
                <c:pt idx="2">
                  <c:v>54</c:v>
                </c:pt>
                <c:pt idx="3">
                  <c:v>56</c:v>
                </c:pt>
                <c:pt idx="4">
                  <c:v>57</c:v>
                </c:pt>
                <c:pt idx="5">
                  <c:v>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56F-44A6-96E9-2A1FC2774B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660864"/>
        <c:axId val="117580544"/>
      </c:lineChart>
      <c:catAx>
        <c:axId val="116660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 dirty="0"/>
                  <a:t>Number of repeated trials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0"/>
            </a:pPr>
            <a:endParaRPr lang="en-US"/>
          </a:p>
        </c:txPr>
        <c:crossAx val="117580544"/>
        <c:crosses val="autoZero"/>
        <c:auto val="1"/>
        <c:lblAlgn val="ctr"/>
        <c:lblOffset val="100"/>
        <c:noMultiLvlLbl val="0"/>
      </c:catAx>
      <c:valAx>
        <c:axId val="117580544"/>
        <c:scaling>
          <c:orientation val="minMax"/>
          <c:max val="80"/>
          <c:min val="4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600"/>
                </a:pPr>
                <a:r>
                  <a:rPr lang="en-US" sz="1600"/>
                  <a:t>Average</a:t>
                </a:r>
                <a:r>
                  <a:rPr lang="en-US" sz="1600" baseline="0"/>
                  <a:t> performance on logical sequencing tasks (%)</a:t>
                </a:r>
                <a:endParaRPr lang="en-US" sz="16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6660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849013499480791"/>
          <c:y val="0.1319118139223561"/>
          <c:w val="0.31144496365524482"/>
          <c:h val="0.1025431726907630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C3FA8-0E85-42B9-8657-79C4D8CE3FB8}" type="datetimeFigureOut">
              <a:rPr lang="en-GB" smtClean="0"/>
              <a:pPr/>
              <a:t>13/07/2017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AC562-5882-4978-B7F7-16D39254421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Individual 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Today:</a:t>
            </a:r>
          </a:p>
          <a:p>
            <a:r>
              <a:rPr lang="en-GB" dirty="0"/>
              <a:t>A study in how differences in thinking style affect problem solving</a:t>
            </a:r>
          </a:p>
          <a:p>
            <a:pPr lvl="1"/>
            <a:r>
              <a:rPr lang="en-GB" dirty="0"/>
              <a:t>Evidence that differences in thinking style are linked to problem solving performance etc.</a:t>
            </a:r>
          </a:p>
          <a:p>
            <a:r>
              <a:rPr lang="en-GB" dirty="0"/>
              <a:t>First: a test of thinking style!</a:t>
            </a:r>
          </a:p>
        </p:txBody>
      </p:sp>
    </p:spTree>
    <p:extLst>
      <p:ext uri="{BB962C8B-B14F-4D97-AF65-F5344CB8AC3E}">
        <p14:creationId xmlns:p14="http://schemas.microsoft.com/office/powerpoint/2010/main" val="215849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Spoon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lvl="0" indent="0" algn="ctr">
              <a:buNone/>
            </a:pPr>
            <a:r>
              <a:rPr lang="en-GB" sz="4400" dirty="0"/>
              <a:t>metal, soup, fork, dinner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206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Bird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lvl="0" indent="0" algn="ctr">
              <a:buNone/>
            </a:pPr>
            <a:r>
              <a:rPr lang="en-GB" sz="4400" dirty="0"/>
              <a:t>garden, feather, song, eagle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948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Music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lvl="0" indent="0" algn="ctr">
              <a:buNone/>
            </a:pPr>
            <a:r>
              <a:rPr lang="en-GB" sz="4400" dirty="0"/>
              <a:t>orchestra, note, dance, violin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673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2 – number association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6 sets of numbers </a:t>
            </a:r>
          </a:p>
          <a:p>
            <a:pPr lvl="1"/>
            <a:r>
              <a:rPr lang="en-GB" dirty="0"/>
              <a:t>1 target number, and 4 other numbers</a:t>
            </a:r>
          </a:p>
          <a:p>
            <a:r>
              <a:rPr lang="en-GB" dirty="0"/>
              <a:t>Which of the 4 other numbers do you </a:t>
            </a:r>
            <a:r>
              <a:rPr lang="en-GB" b="1" dirty="0"/>
              <a:t>most associate </a:t>
            </a:r>
            <a:r>
              <a:rPr lang="en-GB" dirty="0"/>
              <a:t>with the numbers?</a:t>
            </a:r>
          </a:p>
          <a:p>
            <a:pPr lvl="1"/>
            <a:r>
              <a:rPr lang="en-GB" dirty="0"/>
              <a:t>Example: </a:t>
            </a:r>
            <a:r>
              <a:rPr lang="en-GB" b="1" dirty="0"/>
              <a:t>33</a:t>
            </a:r>
            <a:endParaRPr lang="en-GB" dirty="0"/>
          </a:p>
          <a:p>
            <a:pPr lvl="2"/>
            <a:r>
              <a:rPr lang="en-GB" sz="2800" dirty="0"/>
              <a:t>30, 66, 3, 35</a:t>
            </a:r>
          </a:p>
          <a:p>
            <a:pPr lvl="1"/>
            <a:r>
              <a:rPr lang="en-GB" dirty="0"/>
              <a:t>Write your answer on the data sheet</a:t>
            </a:r>
          </a:p>
          <a:p>
            <a:r>
              <a:rPr lang="en-GB" dirty="0"/>
              <a:t>Try to be as quick and honest as possible</a:t>
            </a:r>
          </a:p>
        </p:txBody>
      </p:sp>
    </p:spTree>
    <p:extLst>
      <p:ext uri="{BB962C8B-B14F-4D97-AF65-F5344CB8AC3E}">
        <p14:creationId xmlns:p14="http://schemas.microsoft.com/office/powerpoint/2010/main" val="346101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1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lvl="0" indent="0" algn="ctr">
              <a:buNone/>
            </a:pPr>
            <a:r>
              <a:rPr lang="en-GB" sz="4400" dirty="0"/>
              <a:t>0, 11, 2, -1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759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 1 – word association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6 sets of words</a:t>
            </a:r>
          </a:p>
          <a:p>
            <a:pPr lvl="1"/>
            <a:r>
              <a:rPr lang="en-GB" dirty="0"/>
              <a:t>1 target word, and 4 other words</a:t>
            </a:r>
          </a:p>
          <a:p>
            <a:r>
              <a:rPr lang="en-GB" dirty="0"/>
              <a:t>Which of the 4 other words do you </a:t>
            </a:r>
            <a:r>
              <a:rPr lang="en-GB" b="1" dirty="0"/>
              <a:t>most associate </a:t>
            </a:r>
            <a:r>
              <a:rPr lang="en-GB" dirty="0"/>
              <a:t>with the target word?</a:t>
            </a:r>
          </a:p>
          <a:p>
            <a:pPr lvl="1"/>
            <a:r>
              <a:rPr lang="en-GB" dirty="0"/>
              <a:t>Example: </a:t>
            </a:r>
            <a:r>
              <a:rPr lang="en-GB" b="1" dirty="0"/>
              <a:t>House</a:t>
            </a:r>
            <a:endParaRPr lang="en-GB" dirty="0"/>
          </a:p>
          <a:p>
            <a:pPr lvl="2"/>
            <a:r>
              <a:rPr lang="en-GB" sz="2800" dirty="0"/>
              <a:t>number, street, flat, room</a:t>
            </a:r>
          </a:p>
          <a:p>
            <a:pPr lvl="1"/>
            <a:r>
              <a:rPr lang="en-GB" dirty="0"/>
              <a:t>Write your answer on the data sheet</a:t>
            </a:r>
          </a:p>
          <a:p>
            <a:r>
              <a:rPr lang="en-GB" dirty="0"/>
              <a:t>Try to be as quick and honest as possible</a:t>
            </a:r>
          </a:p>
        </p:txBody>
      </p:sp>
    </p:spTree>
    <p:extLst>
      <p:ext uri="{BB962C8B-B14F-4D97-AF65-F5344CB8AC3E}">
        <p14:creationId xmlns:p14="http://schemas.microsoft.com/office/powerpoint/2010/main" val="31481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301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lvl="0" indent="0" algn="ctr">
              <a:buNone/>
            </a:pPr>
            <a:r>
              <a:rPr lang="en-GB" sz="4400" dirty="0"/>
              <a:t>302, 31, 299, 602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971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54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lvl="0" indent="0" algn="ctr">
              <a:buNone/>
            </a:pPr>
            <a:r>
              <a:rPr lang="en-GB" sz="4400" dirty="0"/>
              <a:t>55, 27, 50, 108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0143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16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indent="0" algn="ctr">
              <a:buNone/>
            </a:pPr>
            <a:r>
              <a:rPr lang="en-GB" sz="4400" dirty="0"/>
              <a:t>32, 4, 256, 8</a:t>
            </a:r>
          </a:p>
        </p:txBody>
      </p:sp>
    </p:spTree>
    <p:extLst>
      <p:ext uri="{BB962C8B-B14F-4D97-AF65-F5344CB8AC3E}">
        <p14:creationId xmlns:p14="http://schemas.microsoft.com/office/powerpoint/2010/main" val="4351883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1000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indent="0" algn="ctr">
              <a:buNone/>
            </a:pPr>
            <a:r>
              <a:rPr lang="en-GB" sz="4400" dirty="0"/>
              <a:t>100, 1001, 999, 2000</a:t>
            </a:r>
          </a:p>
        </p:txBody>
      </p:sp>
    </p:spTree>
    <p:extLst>
      <p:ext uri="{BB962C8B-B14F-4D97-AF65-F5344CB8AC3E}">
        <p14:creationId xmlns:p14="http://schemas.microsoft.com/office/powerpoint/2010/main" val="39240796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98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indent="0" algn="ctr">
              <a:buNone/>
            </a:pPr>
            <a:r>
              <a:rPr lang="en-GB" sz="4400" dirty="0"/>
              <a:t>99, 100, 97, 49</a:t>
            </a:r>
          </a:p>
        </p:txBody>
      </p:sp>
    </p:spTree>
    <p:extLst>
      <p:ext uri="{BB962C8B-B14F-4D97-AF65-F5344CB8AC3E}">
        <p14:creationId xmlns:p14="http://schemas.microsoft.com/office/powerpoint/2010/main" val="2225708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7796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Individual 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People vary in all sorts of ways</a:t>
            </a:r>
          </a:p>
          <a:p>
            <a:r>
              <a:rPr lang="en-GB" dirty="0"/>
              <a:t>Study of individual differences</a:t>
            </a:r>
          </a:p>
          <a:p>
            <a:pPr lvl="1"/>
            <a:r>
              <a:rPr lang="en-GB" dirty="0"/>
              <a:t>Along which dimensions do people differ?</a:t>
            </a:r>
          </a:p>
          <a:p>
            <a:pPr lvl="2"/>
            <a:r>
              <a:rPr lang="en-GB" dirty="0"/>
              <a:t>Intelligence</a:t>
            </a:r>
          </a:p>
          <a:p>
            <a:pPr lvl="2"/>
            <a:r>
              <a:rPr lang="en-GB" dirty="0"/>
              <a:t>Personality</a:t>
            </a:r>
          </a:p>
          <a:p>
            <a:pPr lvl="2"/>
            <a:r>
              <a:rPr lang="en-GB" dirty="0"/>
              <a:t>Thinking style</a:t>
            </a:r>
          </a:p>
          <a:p>
            <a:pPr lvl="1"/>
            <a:r>
              <a:rPr lang="en-GB" dirty="0"/>
              <a:t>What do these differences predict?</a:t>
            </a:r>
          </a:p>
          <a:p>
            <a:pPr lvl="2"/>
            <a:r>
              <a:rPr lang="en-GB" dirty="0"/>
              <a:t>Problem solving?</a:t>
            </a:r>
          </a:p>
          <a:p>
            <a:pPr lvl="3"/>
            <a:r>
              <a:rPr lang="en-GB" dirty="0"/>
              <a:t>Spatial reasoning?</a:t>
            </a:r>
          </a:p>
          <a:p>
            <a:pPr lvl="3"/>
            <a:r>
              <a:rPr lang="en-GB" dirty="0"/>
              <a:t>Logical sequencing?</a:t>
            </a:r>
          </a:p>
        </p:txBody>
      </p:sp>
    </p:spTree>
    <p:extLst>
      <p:ext uri="{BB962C8B-B14F-4D97-AF65-F5344CB8AC3E}">
        <p14:creationId xmlns:p14="http://schemas.microsoft.com/office/powerpoint/2010/main" val="182039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Thinking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Two groups in the population:</a:t>
            </a:r>
          </a:p>
          <a:p>
            <a:pPr lvl="1"/>
            <a:r>
              <a:rPr lang="en-GB" b="1" dirty="0"/>
              <a:t>Inductive</a:t>
            </a:r>
            <a:r>
              <a:rPr lang="en-GB" dirty="0"/>
              <a:t> thinkers</a:t>
            </a:r>
            <a:endParaRPr lang="en-GB" b="1" dirty="0"/>
          </a:p>
          <a:p>
            <a:pPr lvl="1"/>
            <a:r>
              <a:rPr lang="en-GB" b="1" dirty="0"/>
              <a:t>Deductive</a:t>
            </a:r>
            <a:r>
              <a:rPr lang="en-GB" dirty="0"/>
              <a:t> thinkers</a:t>
            </a:r>
            <a:endParaRPr lang="en-GB" b="1" dirty="0"/>
          </a:p>
          <a:p>
            <a:r>
              <a:rPr lang="en-GB" dirty="0"/>
              <a:t>Not really about accuracy in judgement</a:t>
            </a:r>
          </a:p>
          <a:p>
            <a:pPr lvl="1"/>
            <a:r>
              <a:rPr lang="en-GB" dirty="0"/>
              <a:t>Impossible on the association tasks!</a:t>
            </a:r>
          </a:p>
          <a:p>
            <a:pPr lvl="1"/>
            <a:r>
              <a:rPr lang="en-GB" dirty="0"/>
              <a:t>Assesses default thinking style – how people approach problems, tasks, etc.</a:t>
            </a:r>
          </a:p>
          <a:p>
            <a:r>
              <a:rPr lang="en-GB" dirty="0"/>
              <a:t>Roughly 50/50 split in population</a:t>
            </a:r>
          </a:p>
        </p:txBody>
      </p:sp>
    </p:spTree>
    <p:extLst>
      <p:ext uri="{BB962C8B-B14F-4D97-AF65-F5344CB8AC3E}">
        <p14:creationId xmlns:p14="http://schemas.microsoft.com/office/powerpoint/2010/main" val="336385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Thinking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Inductive thinkers and deductive thinkers are not just </a:t>
            </a:r>
            <a:r>
              <a:rPr lang="en-GB" b="1" dirty="0"/>
              <a:t>different</a:t>
            </a:r>
          </a:p>
          <a:p>
            <a:r>
              <a:rPr lang="en-GB" dirty="0"/>
              <a:t>Thinking style has been shown to predict:</a:t>
            </a:r>
          </a:p>
          <a:p>
            <a:pPr lvl="1"/>
            <a:r>
              <a:rPr lang="en-GB" dirty="0"/>
              <a:t>Performance in problem solving tasks</a:t>
            </a:r>
          </a:p>
          <a:p>
            <a:pPr lvl="2"/>
            <a:r>
              <a:rPr lang="en-GB" dirty="0"/>
              <a:t>Speed and accuracy in spatial reasoning; logical sequencing etc.</a:t>
            </a:r>
          </a:p>
          <a:p>
            <a:r>
              <a:rPr lang="en-GB" dirty="0"/>
              <a:t>A </a:t>
            </a:r>
            <a:r>
              <a:rPr lang="en-GB" b="1" dirty="0"/>
              <a:t>robust </a:t>
            </a:r>
            <a:r>
              <a:rPr lang="en-GB" dirty="0"/>
              <a:t>difference</a:t>
            </a:r>
          </a:p>
          <a:p>
            <a:pPr lvl="1"/>
            <a:r>
              <a:rPr lang="en-GB" dirty="0"/>
              <a:t>Observed in many contexts</a:t>
            </a:r>
          </a:p>
        </p:txBody>
      </p:sp>
    </p:spTree>
    <p:extLst>
      <p:ext uri="{BB962C8B-B14F-4D97-AF65-F5344CB8AC3E}">
        <p14:creationId xmlns:p14="http://schemas.microsoft.com/office/powerpoint/2010/main" val="336249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9399458"/>
              </p:ext>
            </p:extLst>
          </p:nvPr>
        </p:nvGraphicFramePr>
        <p:xfrm>
          <a:off x="395536" y="476672"/>
          <a:ext cx="7704856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28" y="188640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Crozier, J., &amp; Johnson, P. (2008). A meta-analysis of thinking style and problem solving performance. </a:t>
            </a:r>
            <a:r>
              <a:rPr lang="en-GB" sz="1600" i="1" dirty="0"/>
              <a:t>Psychological Bulletin, 106, </a:t>
            </a:r>
            <a:r>
              <a:rPr lang="en-GB" sz="1600" dirty="0"/>
              <a:t>345-373.</a:t>
            </a:r>
          </a:p>
        </p:txBody>
      </p:sp>
    </p:spTree>
    <p:extLst>
      <p:ext uri="{BB962C8B-B14F-4D97-AF65-F5344CB8AC3E}">
        <p14:creationId xmlns:p14="http://schemas.microsoft.com/office/powerpoint/2010/main" val="28791447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8451278"/>
              </p:ext>
            </p:extLst>
          </p:nvPr>
        </p:nvGraphicFramePr>
        <p:xfrm>
          <a:off x="395536" y="476672"/>
          <a:ext cx="7704000" cy="59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188640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Crozier, J., &amp; Johnson, P. (2008). A meta-analysis of thinking style and problem solving performance. </a:t>
            </a:r>
            <a:r>
              <a:rPr lang="en-GB" sz="1600" i="1" dirty="0"/>
              <a:t>Psychological Bulletin, 106, </a:t>
            </a:r>
            <a:r>
              <a:rPr lang="en-GB" sz="1600" dirty="0"/>
              <a:t>345-373.</a:t>
            </a:r>
          </a:p>
        </p:txBody>
      </p:sp>
    </p:spTree>
    <p:extLst>
      <p:ext uri="{BB962C8B-B14F-4D97-AF65-F5344CB8AC3E}">
        <p14:creationId xmlns:p14="http://schemas.microsoft.com/office/powerpoint/2010/main" val="1058752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Thinking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 the difference </a:t>
            </a:r>
            <a:r>
              <a:rPr lang="en-GB" b="1" dirty="0"/>
              <a:t>stable </a:t>
            </a:r>
            <a:r>
              <a:rPr lang="en-GB" dirty="0"/>
              <a:t>(hard to change)?</a:t>
            </a:r>
          </a:p>
          <a:p>
            <a:pPr lvl="1"/>
            <a:r>
              <a:rPr lang="en-GB" sz="3200" dirty="0"/>
              <a:t>No!</a:t>
            </a:r>
          </a:p>
          <a:p>
            <a:r>
              <a:rPr lang="en-GB" dirty="0"/>
              <a:t>The effect of thinking style is </a:t>
            </a:r>
            <a:r>
              <a:rPr lang="en-GB" b="1" dirty="0"/>
              <a:t>not ‘fixed’</a:t>
            </a:r>
            <a:r>
              <a:rPr lang="en-GB" dirty="0"/>
              <a:t>, and it is </a:t>
            </a:r>
            <a:r>
              <a:rPr lang="en-GB" b="1" dirty="0"/>
              <a:t>relatively easy </a:t>
            </a:r>
            <a:r>
              <a:rPr lang="en-GB" dirty="0"/>
              <a:t>to close the gap in performance between the groups</a:t>
            </a:r>
          </a:p>
          <a:p>
            <a:r>
              <a:rPr lang="en-GB" dirty="0"/>
              <a:t>Intervention and collaboration?</a:t>
            </a:r>
          </a:p>
          <a:p>
            <a:r>
              <a:rPr lang="en-GB" b="1" dirty="0"/>
              <a:t>Rest of the lab: Problem solving tasks</a:t>
            </a:r>
          </a:p>
        </p:txBody>
      </p:sp>
    </p:spTree>
    <p:extLst>
      <p:ext uri="{BB962C8B-B14F-4D97-AF65-F5344CB8AC3E}">
        <p14:creationId xmlns:p14="http://schemas.microsoft.com/office/powerpoint/2010/main" val="154175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4172149"/>
              </p:ext>
            </p:extLst>
          </p:nvPr>
        </p:nvGraphicFramePr>
        <p:xfrm>
          <a:off x="395536" y="476672"/>
          <a:ext cx="7704856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188640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Crozier, J., &amp; Johnson, P. (2008). A meta-analysis of thinking style and problem solving performance. </a:t>
            </a:r>
            <a:r>
              <a:rPr lang="en-GB" sz="1600" i="1" dirty="0"/>
              <a:t>Psychological Bulletin, 106, </a:t>
            </a:r>
            <a:r>
              <a:rPr lang="en-GB" sz="1600" dirty="0"/>
              <a:t>345-373.</a:t>
            </a:r>
          </a:p>
        </p:txBody>
      </p:sp>
    </p:spTree>
    <p:extLst>
      <p:ext uri="{BB962C8B-B14F-4D97-AF65-F5344CB8AC3E}">
        <p14:creationId xmlns:p14="http://schemas.microsoft.com/office/powerpoint/2010/main" val="8155974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1770771"/>
              </p:ext>
            </p:extLst>
          </p:nvPr>
        </p:nvGraphicFramePr>
        <p:xfrm>
          <a:off x="395536" y="476672"/>
          <a:ext cx="7704000" cy="59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188640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Crozier, J., &amp; Johnson, P. (2008). A meta-analysis of thinking style and problem solving performance. </a:t>
            </a:r>
            <a:r>
              <a:rPr lang="en-GB" sz="1600" i="1" dirty="0"/>
              <a:t>Psychological Bulletin, 106, </a:t>
            </a:r>
            <a:r>
              <a:rPr lang="en-GB" sz="1600" dirty="0"/>
              <a:t>345-373.</a:t>
            </a:r>
          </a:p>
        </p:txBody>
      </p:sp>
    </p:spTree>
    <p:extLst>
      <p:ext uri="{BB962C8B-B14F-4D97-AF65-F5344CB8AC3E}">
        <p14:creationId xmlns:p14="http://schemas.microsoft.com/office/powerpoint/2010/main" val="27842057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Thinking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 the difference </a:t>
            </a:r>
            <a:r>
              <a:rPr lang="en-GB" b="1" dirty="0"/>
              <a:t>stable </a:t>
            </a:r>
            <a:r>
              <a:rPr lang="en-GB" dirty="0"/>
              <a:t>(hard to change)?</a:t>
            </a:r>
          </a:p>
          <a:p>
            <a:pPr lvl="1"/>
            <a:r>
              <a:rPr lang="en-GB" sz="3200" dirty="0"/>
              <a:t>No!</a:t>
            </a:r>
          </a:p>
          <a:p>
            <a:r>
              <a:rPr lang="en-GB" dirty="0"/>
              <a:t>The effect of thinking style is </a:t>
            </a:r>
            <a:r>
              <a:rPr lang="en-GB" b="1" dirty="0"/>
              <a:t>not ‘fixed’</a:t>
            </a:r>
            <a:r>
              <a:rPr lang="en-GB" dirty="0"/>
              <a:t>, and it is </a:t>
            </a:r>
            <a:r>
              <a:rPr lang="en-GB" b="1" dirty="0"/>
              <a:t>relatively easy </a:t>
            </a:r>
            <a:r>
              <a:rPr lang="en-GB" dirty="0"/>
              <a:t>to close the gap in performance between the groups</a:t>
            </a:r>
          </a:p>
          <a:p>
            <a:r>
              <a:rPr lang="en-GB" dirty="0"/>
              <a:t>Intervention and collaboration?</a:t>
            </a:r>
          </a:p>
          <a:p>
            <a:r>
              <a:rPr lang="en-GB" b="1" dirty="0"/>
              <a:t>Rest of the lab: Problem solving tasks</a:t>
            </a:r>
          </a:p>
        </p:txBody>
      </p:sp>
    </p:spTree>
    <p:extLst>
      <p:ext uri="{BB962C8B-B14F-4D97-AF65-F5344CB8AC3E}">
        <p14:creationId xmlns:p14="http://schemas.microsoft.com/office/powerpoint/2010/main" val="1541753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Book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lvl="0" indent="0" algn="ctr">
              <a:buNone/>
            </a:pPr>
            <a:r>
              <a:rPr lang="en-GB" sz="4400" dirty="0"/>
              <a:t>letter, library, paper, couch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0409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Debrief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The inductive thinker/deductive thinker distinction is </a:t>
            </a:r>
            <a:r>
              <a:rPr lang="en-GB" b="1" dirty="0"/>
              <a:t>not real</a:t>
            </a:r>
            <a:r>
              <a:rPr lang="en-GB" dirty="0"/>
              <a:t>!</a:t>
            </a:r>
          </a:p>
          <a:p>
            <a:pPr marL="914400" lvl="1" indent="-514350"/>
            <a:r>
              <a:rPr lang="en-GB" dirty="0"/>
              <a:t>You were allocated to groups </a:t>
            </a:r>
            <a:r>
              <a:rPr lang="en-GB" b="1" dirty="0"/>
              <a:t>at random</a:t>
            </a:r>
            <a:r>
              <a:rPr lang="en-GB" dirty="0"/>
              <a:t>, regardless of your estimates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There is </a:t>
            </a:r>
            <a:r>
              <a:rPr lang="en-GB" b="1" dirty="0"/>
              <a:t>no link </a:t>
            </a:r>
            <a:r>
              <a:rPr lang="en-GB" dirty="0"/>
              <a:t>between ‘thinking styles’ and problem solving ability etc.!</a:t>
            </a:r>
          </a:p>
          <a:p>
            <a:pPr marL="914400" lvl="1" indent="-514350"/>
            <a:r>
              <a:rPr lang="en-GB" dirty="0"/>
              <a:t>This information was intended to create a </a:t>
            </a:r>
            <a:r>
              <a:rPr lang="en-GB" b="1" dirty="0"/>
              <a:t>status difference </a:t>
            </a:r>
            <a:r>
              <a:rPr lang="en-GB" dirty="0"/>
              <a:t>between the groups (one better than the other)</a:t>
            </a:r>
          </a:p>
        </p:txBody>
      </p:sp>
    </p:spTree>
    <p:extLst>
      <p:ext uri="{BB962C8B-B14F-4D97-AF65-F5344CB8AC3E}">
        <p14:creationId xmlns:p14="http://schemas.microsoft.com/office/powerpoint/2010/main" val="321836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Debrief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GB" dirty="0"/>
              <a:t>The ‘message’ from the other group was not real!</a:t>
            </a:r>
          </a:p>
          <a:p>
            <a:pPr marL="914400" lvl="1" indent="-514350"/>
            <a:r>
              <a:rPr lang="en-GB" dirty="0"/>
              <a:t>It was pre-prepared</a:t>
            </a:r>
          </a:p>
          <a:p>
            <a:pPr marL="914400" lvl="1" indent="-514350"/>
            <a:r>
              <a:rPr lang="en-GB" dirty="0"/>
              <a:t>Designed to see how group members react</a:t>
            </a:r>
          </a:p>
          <a:p>
            <a:pPr marL="1314450" lvl="2" indent="-514350"/>
            <a:r>
              <a:rPr lang="en-GB" dirty="0"/>
              <a:t>Conflict, or no conflict?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 what is the </a:t>
            </a:r>
            <a:r>
              <a:rPr lang="en-GB" b="1" dirty="0"/>
              <a:t>real </a:t>
            </a:r>
            <a:r>
              <a:rPr lang="en-GB" dirty="0"/>
              <a:t>purpose of the lab…?</a:t>
            </a:r>
          </a:p>
          <a:p>
            <a:r>
              <a:rPr lang="en-GB" dirty="0"/>
              <a:t>To examine the effects of </a:t>
            </a:r>
            <a:r>
              <a:rPr lang="en-GB" b="1" dirty="0"/>
              <a:t>categorisation</a:t>
            </a:r>
            <a:r>
              <a:rPr lang="en-GB" dirty="0"/>
              <a:t> and </a:t>
            </a:r>
            <a:r>
              <a:rPr lang="en-GB" b="1" dirty="0"/>
              <a:t>group status </a:t>
            </a:r>
            <a:r>
              <a:rPr lang="en-GB" dirty="0"/>
              <a:t>on perceptions of conflict</a:t>
            </a:r>
          </a:p>
        </p:txBody>
      </p:sp>
    </p:spTree>
    <p:extLst>
      <p:ext uri="{BB962C8B-B14F-4D97-AF65-F5344CB8AC3E}">
        <p14:creationId xmlns:p14="http://schemas.microsoft.com/office/powerpoint/2010/main" val="173126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Intergroup behaviour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Importance of </a:t>
            </a:r>
            <a:r>
              <a:rPr lang="en-GB" b="1" dirty="0"/>
              <a:t>categorisation</a:t>
            </a:r>
          </a:p>
          <a:p>
            <a:pPr lvl="1"/>
            <a:r>
              <a:rPr lang="en-GB" dirty="0"/>
              <a:t>Psychological distinction between ‘us’ and ‘them’</a:t>
            </a:r>
          </a:p>
          <a:p>
            <a:r>
              <a:rPr lang="en-GB" dirty="0"/>
              <a:t>The ‘minimal group’ studies </a:t>
            </a:r>
            <a:r>
              <a:rPr lang="en-GB" sz="2200" dirty="0"/>
              <a:t>(e.g., </a:t>
            </a:r>
            <a:r>
              <a:rPr lang="en-GB" sz="2200" dirty="0" err="1"/>
              <a:t>Tajfel</a:t>
            </a:r>
            <a:r>
              <a:rPr lang="en-GB" sz="2200" dirty="0"/>
              <a:t> et al., 1971)</a:t>
            </a:r>
          </a:p>
          <a:p>
            <a:pPr lvl="1"/>
            <a:r>
              <a:rPr lang="en-GB" dirty="0"/>
              <a:t>Participants categorised on apparently meaningless basis</a:t>
            </a:r>
          </a:p>
          <a:p>
            <a:pPr lvl="2"/>
            <a:r>
              <a:rPr lang="en-GB" dirty="0"/>
              <a:t>Coin toss; perceptual style; painter preference</a:t>
            </a:r>
          </a:p>
          <a:p>
            <a:pPr lvl="1"/>
            <a:r>
              <a:rPr lang="en-GB" dirty="0"/>
              <a:t>Asked to allocate points/money to anonymous members of their group and the </a:t>
            </a:r>
            <a:r>
              <a:rPr lang="en-GB" dirty="0" err="1"/>
              <a:t>outgroup</a:t>
            </a:r>
            <a:endParaRPr lang="en-GB" dirty="0"/>
          </a:p>
          <a:p>
            <a:pPr lvl="1"/>
            <a:r>
              <a:rPr lang="en-GB" dirty="0"/>
              <a:t>Typical finding: discrimination emerges in the allocations</a:t>
            </a:r>
          </a:p>
          <a:p>
            <a:pPr lvl="2"/>
            <a:r>
              <a:rPr lang="en-GB" dirty="0"/>
              <a:t>People give more to the ‘ingroup’ member than that </a:t>
            </a:r>
            <a:r>
              <a:rPr lang="en-GB" dirty="0" err="1"/>
              <a:t>outgroup</a:t>
            </a:r>
            <a:r>
              <a:rPr lang="en-GB" dirty="0"/>
              <a:t> member</a:t>
            </a:r>
          </a:p>
        </p:txBody>
      </p:sp>
    </p:spTree>
    <p:extLst>
      <p:ext uri="{BB962C8B-B14F-4D97-AF65-F5344CB8AC3E}">
        <p14:creationId xmlns:p14="http://schemas.microsoft.com/office/powerpoint/2010/main" val="241924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Intergroup behaviour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GB" dirty="0"/>
              <a:t>Implication: mere categorisation is enough for discrimination to emerge</a:t>
            </a:r>
          </a:p>
          <a:p>
            <a:r>
              <a:rPr lang="en-GB" dirty="0"/>
              <a:t>BUT what about inequality between groups?</a:t>
            </a:r>
          </a:p>
          <a:p>
            <a:pPr lvl="1"/>
            <a:r>
              <a:rPr lang="en-GB" dirty="0"/>
              <a:t>Intergroup </a:t>
            </a:r>
            <a:r>
              <a:rPr lang="en-GB" b="1" dirty="0"/>
              <a:t>status</a:t>
            </a:r>
            <a:r>
              <a:rPr lang="en-GB" dirty="0"/>
              <a:t> differences</a:t>
            </a:r>
          </a:p>
          <a:p>
            <a:r>
              <a:rPr lang="en-GB" dirty="0"/>
              <a:t>This study:</a:t>
            </a:r>
          </a:p>
          <a:p>
            <a:pPr lvl="1"/>
            <a:r>
              <a:rPr lang="en-GB" dirty="0"/>
              <a:t>Categorisation + intergroup status difference</a:t>
            </a:r>
          </a:p>
          <a:p>
            <a:pPr lvl="1"/>
            <a:r>
              <a:rPr lang="en-GB" dirty="0"/>
              <a:t>Do high- and low-status groups perceive conflict </a:t>
            </a:r>
            <a:r>
              <a:rPr lang="en-GB" b="1" dirty="0"/>
              <a:t>to the same extent</a:t>
            </a:r>
            <a:r>
              <a:rPr lang="en-GB" dirty="0"/>
              <a:t>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19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Intergroup behaviour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GB" dirty="0"/>
              <a:t>Why might group status affect perceptions of conflict with another group?</a:t>
            </a:r>
          </a:p>
          <a:p>
            <a:r>
              <a:rPr lang="en-GB" dirty="0"/>
              <a:t>Two possibilities:</a:t>
            </a:r>
          </a:p>
          <a:p>
            <a:pPr lvl="1"/>
            <a:r>
              <a:rPr lang="en-GB" dirty="0"/>
              <a:t>Some research shows that high-status groups show more ingroup bias, discrimination than low-status groups </a:t>
            </a:r>
            <a:r>
              <a:rPr lang="en-GB" sz="2000" dirty="0"/>
              <a:t>(e.g., Bettencourt et al., 2001)</a:t>
            </a:r>
          </a:p>
          <a:p>
            <a:pPr lvl="1"/>
            <a:r>
              <a:rPr lang="en-GB" b="1" dirty="0"/>
              <a:t>Hypothesis</a:t>
            </a:r>
            <a:r>
              <a:rPr lang="en-GB" dirty="0"/>
              <a:t>: High-status groups will perceive </a:t>
            </a:r>
            <a:r>
              <a:rPr lang="en-GB" b="1" dirty="0"/>
              <a:t>more </a:t>
            </a:r>
            <a:r>
              <a:rPr lang="en-GB" dirty="0"/>
              <a:t>conflict than low-status groups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905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Intergroup behaviour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GB" dirty="0"/>
              <a:t>Why might group status affect perceptions of conflict with another group?</a:t>
            </a:r>
          </a:p>
          <a:p>
            <a:r>
              <a:rPr lang="en-GB" dirty="0"/>
              <a:t>Two possibilities:</a:t>
            </a:r>
          </a:p>
          <a:p>
            <a:pPr lvl="1"/>
            <a:r>
              <a:rPr lang="en-GB" dirty="0"/>
              <a:t>Low-status groups -&gt; want to improve their group’s status by </a:t>
            </a:r>
            <a:r>
              <a:rPr lang="en-GB" b="1" dirty="0"/>
              <a:t>challenging</a:t>
            </a:r>
            <a:r>
              <a:rPr lang="en-GB" dirty="0"/>
              <a:t> the </a:t>
            </a:r>
            <a:r>
              <a:rPr lang="en-GB" dirty="0" err="1"/>
              <a:t>outgroup</a:t>
            </a:r>
            <a:endParaRPr lang="en-GB" dirty="0"/>
          </a:p>
          <a:p>
            <a:pPr lvl="1"/>
            <a:r>
              <a:rPr lang="en-GB" dirty="0"/>
              <a:t>High-status groups -&gt; want to keep the status difference intact by reducing conflict</a:t>
            </a:r>
          </a:p>
          <a:p>
            <a:pPr lvl="1"/>
            <a:r>
              <a:rPr lang="en-GB" b="1" dirty="0"/>
              <a:t>Hypothesis</a:t>
            </a:r>
            <a:r>
              <a:rPr lang="en-GB" dirty="0"/>
              <a:t>: High-status groups will perceive </a:t>
            </a:r>
            <a:r>
              <a:rPr lang="en-GB" b="1" dirty="0"/>
              <a:t>less </a:t>
            </a:r>
            <a:r>
              <a:rPr lang="en-GB" dirty="0"/>
              <a:t>conflict than low-status groups</a:t>
            </a:r>
          </a:p>
        </p:txBody>
      </p:sp>
    </p:spTree>
    <p:extLst>
      <p:ext uri="{BB962C8B-B14F-4D97-AF65-F5344CB8AC3E}">
        <p14:creationId xmlns:p14="http://schemas.microsoft.com/office/powerpoint/2010/main" val="41635930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Reflection…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GB" sz="2400" dirty="0"/>
              <a:t>Did you believe the division to be real? </a:t>
            </a:r>
          </a:p>
          <a:p>
            <a:r>
              <a:rPr lang="en-GB" sz="2400" dirty="0"/>
              <a:t>How did the </a:t>
            </a:r>
            <a:r>
              <a:rPr lang="en-GB" sz="2400" b="1" dirty="0"/>
              <a:t>inductive thinkers</a:t>
            </a:r>
            <a:r>
              <a:rPr lang="en-GB" sz="2400" dirty="0"/>
              <a:t> (the high-status group) feel, and how did the </a:t>
            </a:r>
            <a:r>
              <a:rPr lang="en-GB" sz="2400" b="1" dirty="0"/>
              <a:t>deductive thinkers</a:t>
            </a:r>
            <a:r>
              <a:rPr lang="en-GB" sz="2400" dirty="0"/>
              <a:t> (the low-status group) feel – especially when you learned about the status difference, and when the deductive thinkers had to leave the room? </a:t>
            </a:r>
          </a:p>
          <a:p>
            <a:r>
              <a:rPr lang="en-GB" sz="2400" dirty="0"/>
              <a:t>Did you </a:t>
            </a:r>
            <a:r>
              <a:rPr lang="en-GB" sz="2400" b="1" dirty="0"/>
              <a:t>care</a:t>
            </a:r>
            <a:r>
              <a:rPr lang="en-GB" sz="2400" dirty="0"/>
              <a:t> which group you were in? </a:t>
            </a:r>
          </a:p>
          <a:p>
            <a:r>
              <a:rPr lang="en-GB" sz="2400" dirty="0"/>
              <a:t>Did you have any particular thoughts or feelings about the other group? </a:t>
            </a:r>
          </a:p>
          <a:p>
            <a:r>
              <a:rPr lang="en-GB" sz="2400" dirty="0"/>
              <a:t>Did you have any particular feelings about the experimenter?</a:t>
            </a:r>
          </a:p>
          <a:p>
            <a:r>
              <a:rPr lang="en-GB" sz="2400" dirty="0"/>
              <a:t>What did you think and feel when the message from the other group was read out?</a:t>
            </a:r>
          </a:p>
        </p:txBody>
      </p:sp>
    </p:spTree>
    <p:extLst>
      <p:ext uri="{BB962C8B-B14F-4D97-AF65-F5344CB8AC3E}">
        <p14:creationId xmlns:p14="http://schemas.microsoft.com/office/powerpoint/2010/main" val="122069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Tree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lvl="0" indent="0" algn="ctr">
              <a:buNone/>
            </a:pPr>
            <a:r>
              <a:rPr lang="en-GB" sz="4400" dirty="0"/>
              <a:t>leaf, forest, roots, fire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534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GB" sz="4400" b="1" dirty="0"/>
              <a:t>Computer</a:t>
            </a:r>
          </a:p>
          <a:p>
            <a:pPr marL="0" lvl="0" indent="0">
              <a:buNone/>
            </a:pPr>
            <a:endParaRPr lang="en-GB" sz="4400" b="1" dirty="0"/>
          </a:p>
          <a:p>
            <a:pPr marL="0" lvl="0" indent="0" algn="ctr">
              <a:buNone/>
            </a:pPr>
            <a:r>
              <a:rPr lang="en-GB" sz="4400" dirty="0"/>
              <a:t>software, office, monitor, hard-disk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803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051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1078</Words>
  <Application>Microsoft Office PowerPoint</Application>
  <PresentationFormat>On-screen Show (4:3)</PresentationFormat>
  <Paragraphs>154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Arial</vt:lpstr>
      <vt:lpstr>Calibri</vt:lpstr>
      <vt:lpstr>Office Theme</vt:lpstr>
      <vt:lpstr>Individual differences</vt:lpstr>
      <vt:lpstr>Part 1 – word association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 2 – number association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Individual differences</vt:lpstr>
      <vt:lpstr>Thinking styles</vt:lpstr>
      <vt:lpstr>Thinking styles</vt:lpstr>
      <vt:lpstr>PowerPoint Presentation</vt:lpstr>
      <vt:lpstr>PowerPoint Presentation</vt:lpstr>
      <vt:lpstr>Thinking styles</vt:lpstr>
      <vt:lpstr>PowerPoint Presentation</vt:lpstr>
      <vt:lpstr>PowerPoint Presentation</vt:lpstr>
      <vt:lpstr>PowerPoint Presentation</vt:lpstr>
      <vt:lpstr>Thinking styles</vt:lpstr>
      <vt:lpstr>PowerPoint Presentation</vt:lpstr>
      <vt:lpstr>Debrief</vt:lpstr>
      <vt:lpstr>Debrief</vt:lpstr>
      <vt:lpstr>Intergroup behaviour</vt:lpstr>
      <vt:lpstr>Intergroup behaviour</vt:lpstr>
      <vt:lpstr>Intergroup behaviour</vt:lpstr>
      <vt:lpstr>Intergroup behaviour</vt:lpstr>
      <vt:lpstr>Reflection…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</dc:creator>
  <cp:lastModifiedBy>Andrew</cp:lastModifiedBy>
  <cp:revision>83</cp:revision>
  <dcterms:created xsi:type="dcterms:W3CDTF">2012-01-10T20:50:38Z</dcterms:created>
  <dcterms:modified xsi:type="dcterms:W3CDTF">2017-07-13T20:06:18Z</dcterms:modified>
</cp:coreProperties>
</file>